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0" r:id="rId2"/>
    <p:sldId id="261" r:id="rId3"/>
    <p:sldId id="262" r:id="rId4"/>
    <p:sldId id="317" r:id="rId5"/>
    <p:sldId id="318" r:id="rId6"/>
    <p:sldId id="264" r:id="rId7"/>
    <p:sldId id="319" r:id="rId8"/>
    <p:sldId id="283" r:id="rId9"/>
    <p:sldId id="285" r:id="rId10"/>
    <p:sldId id="320" r:id="rId11"/>
    <p:sldId id="265" r:id="rId12"/>
    <p:sldId id="280" r:id="rId13"/>
    <p:sldId id="321" r:id="rId14"/>
    <p:sldId id="332" r:id="rId15"/>
    <p:sldId id="342" r:id="rId16"/>
    <p:sldId id="334" r:id="rId17"/>
    <p:sldId id="343" r:id="rId18"/>
    <p:sldId id="338" r:id="rId19"/>
    <p:sldId id="345" r:id="rId20"/>
    <p:sldId id="339" r:id="rId21"/>
    <p:sldId id="340" r:id="rId22"/>
    <p:sldId id="346" r:id="rId23"/>
    <p:sldId id="327" r:id="rId24"/>
    <p:sldId id="341" r:id="rId25"/>
    <p:sldId id="347" r:id="rId26"/>
    <p:sldId id="344" r:id="rId27"/>
    <p:sldId id="323" r:id="rId28"/>
    <p:sldId id="302" r:id="rId29"/>
    <p:sldId id="330" r:id="rId30"/>
    <p:sldId id="331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11C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C3C2F-23A9-4D8C-BD5D-6194F42FFAA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337B-7871-4707-BD8F-F278C27C7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B337B-7871-4707-BD8F-F278C27C79A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B337B-7871-4707-BD8F-F278C27C79A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B337B-7871-4707-BD8F-F278C27C79A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B337B-7871-4707-BD8F-F278C27C79A9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B337B-7871-4707-BD8F-F278C27C79A9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28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9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 descr="D:\Gaibandha-Denmark-Sept-12\101MSDCF\DSC03357.JPG"/>
          <p:cNvPicPr/>
          <p:nvPr/>
        </p:nvPicPr>
        <p:blipFill>
          <a:blip r:embed="rId2" cstate="email"/>
          <a:srcRect l="22233" r="33965"/>
          <a:stretch>
            <a:fillRect/>
          </a:stretch>
        </p:blipFill>
        <p:spPr bwMode="auto">
          <a:xfrm>
            <a:off x="4572000" y="1828800"/>
            <a:ext cx="3657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67" descr="D:\Gaibandha-Denmark-Sept-12\101MSDCF\DSC03312.JPG"/>
          <p:cNvPicPr/>
          <p:nvPr/>
        </p:nvPicPr>
        <p:blipFill>
          <a:blip r:embed="rId3" cstate="email"/>
          <a:srcRect l="39286"/>
          <a:stretch>
            <a:fillRect/>
          </a:stretch>
        </p:blipFill>
        <p:spPr bwMode="auto">
          <a:xfrm>
            <a:off x="457200" y="1752600"/>
            <a:ext cx="4114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819400"/>
            <a:ext cx="8686800" cy="14478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Arial Unicode MS" pitchFamily="34" charset="-128"/>
                <a:cs typeface="Arial" pitchFamily="34" charset="0"/>
              </a:rPr>
              <a:t>SPACE presentation in the 7</a:t>
            </a:r>
            <a:r>
              <a:rPr lang="en-US" sz="4000" b="1" baseline="3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Arial Unicode MS" pitchFamily="34" charset="-128"/>
                <a:cs typeface="Arial" pitchFamily="34" charset="0"/>
              </a:rPr>
              <a:t>th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Arial Unicode MS" pitchFamily="34" charset="-128"/>
                <a:cs typeface="Arial" pitchFamily="34" charset="0"/>
              </a:rPr>
              <a:t> World Toilet Leader’s Forum </a:t>
            </a:r>
          </a:p>
        </p:txBody>
      </p:sp>
      <p:sp>
        <p:nvSpPr>
          <p:cNvPr id="4" name="Title 5"/>
          <p:cNvSpPr>
            <a:spLocks noGrp="1"/>
          </p:cNvSpPr>
          <p:nvPr>
            <p:ph type="ctrTitle"/>
          </p:nvPr>
        </p:nvSpPr>
        <p:spPr>
          <a:xfrm>
            <a:off x="2438400" y="1828800"/>
            <a:ext cx="4724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Welcome</a:t>
            </a:r>
            <a:r>
              <a:rPr lang="en-US" sz="66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en-US" sz="66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9024" y="5257800"/>
            <a:ext cx="2164976" cy="1600200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410200"/>
            <a:ext cx="1219200" cy="1447800"/>
            <a:chOff x="579" y="1085"/>
            <a:chExt cx="5040" cy="6160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1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5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6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8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5" name="Picture 6" descr="http://www.bfpe-ltd.com/images/BD%20Flag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1"/>
            <a:ext cx="2286000" cy="167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encrypted-tbn2.gstatic.com/images?q=tbn:ANd9GcSmbzWf73erKwv7Q6lhFI1Mo74vpSVkw1ZjSr_ZsdxfEY8hKZSNLchTylo"/>
          <p:cNvPicPr>
            <a:picLocks noChangeAspect="1" noChangeArrowheads="1"/>
          </p:cNvPicPr>
          <p:nvPr/>
        </p:nvPicPr>
        <p:blipFill>
          <a:blip r:embed="rId6"/>
          <a:srcRect l="15152" t="9091" r="15151" b="9091"/>
          <a:stretch>
            <a:fillRect/>
          </a:stretch>
        </p:blipFill>
        <p:spPr bwMode="auto">
          <a:xfrm>
            <a:off x="6943520" y="152400"/>
            <a:ext cx="1895680" cy="1447800"/>
          </a:xfrm>
          <a:prstGeom prst="rect">
            <a:avLst/>
          </a:prstGeom>
          <a:noFill/>
        </p:spPr>
      </p:pic>
      <p:pic>
        <p:nvPicPr>
          <p:cNvPr id="69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953000" y="228600"/>
            <a:ext cx="1752600" cy="1295399"/>
          </a:xfrm>
          <a:prstGeom prst="rect">
            <a:avLst/>
          </a:prstGeom>
          <a:noFill/>
        </p:spPr>
      </p:pic>
      <p:pic>
        <p:nvPicPr>
          <p:cNvPr id="47106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43200" y="0"/>
            <a:ext cx="1828800" cy="1828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5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7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8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1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2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72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1"/>
            <a:ext cx="1219199" cy="1219200"/>
          </a:xfrm>
          <a:prstGeom prst="rect">
            <a:avLst/>
          </a:prstGeom>
          <a:noFill/>
        </p:spPr>
      </p:pic>
      <p:sp>
        <p:nvSpPr>
          <p:cNvPr id="76" name="Rectangle 75"/>
          <p:cNvSpPr/>
          <p:nvPr/>
        </p:nvSpPr>
        <p:spPr>
          <a:xfrm>
            <a:off x="457200" y="2286000"/>
            <a:ext cx="8305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It is estimated that there is a need to construct over 1000 public toilets in Dhaka City to meet increasing demands. </a:t>
            </a:r>
          </a:p>
          <a:p>
            <a:endParaRPr lang="en-A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Sanitation situation in project sites were very poor, which are getting improved in consequence of constructing WTA funded Public Toilets</a:t>
            </a:r>
            <a:r>
              <a:rPr lang="en-A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0" y="1752600"/>
            <a:ext cx="2460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Project History-3</a:t>
            </a:r>
            <a:endParaRPr 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1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5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6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8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72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1"/>
            <a:ext cx="1219199" cy="1219200"/>
          </a:xfrm>
          <a:prstGeom prst="rect">
            <a:avLst/>
          </a:prstGeom>
          <a:noFill/>
        </p:spPr>
      </p:pic>
      <p:sp>
        <p:nvSpPr>
          <p:cNvPr id="76" name="Rectangle 75"/>
          <p:cNvSpPr/>
          <p:nvPr/>
        </p:nvSpPr>
        <p:spPr>
          <a:xfrm>
            <a:off x="457200" y="2286000"/>
            <a:ext cx="8305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It is estimated that there is a need to construct over 1000 public toilets in Dhaka City to meet increasing demands. </a:t>
            </a:r>
          </a:p>
          <a:p>
            <a:endParaRPr lang="en-A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Sanitation situation in project sites were very poor, which are getting improved in consequence of constructing WTA funded Public Toilets</a:t>
            </a:r>
            <a:r>
              <a:rPr lang="en-A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0" y="1752600"/>
            <a:ext cx="2460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Project History-3</a:t>
            </a:r>
            <a:endParaRPr 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1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5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6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8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72" name="Rectangle 5"/>
          <p:cNvSpPr>
            <a:spLocks noChangeArrowheads="1"/>
          </p:cNvSpPr>
          <p:nvPr/>
        </p:nvSpPr>
        <p:spPr bwMode="auto">
          <a:xfrm>
            <a:off x="2133600" y="6324600"/>
            <a:ext cx="434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74" name="Picture 14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01547" y="1"/>
            <a:ext cx="1311966" cy="1371599"/>
          </a:xfrm>
          <a:prstGeom prst="rect">
            <a:avLst/>
          </a:prstGeom>
          <a:noFill/>
        </p:spPr>
      </p:pic>
      <p:sp>
        <p:nvSpPr>
          <p:cNvPr id="78" name="Rectangle 77"/>
          <p:cNvSpPr/>
          <p:nvPr/>
        </p:nvSpPr>
        <p:spPr>
          <a:xfrm>
            <a:off x="457200" y="2286000"/>
            <a:ext cx="8305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In purpose to contribute in improving sanitation situations SPACE in partnership with DNCC constructed 3 public toilets in </a:t>
            </a:r>
            <a:r>
              <a:rPr lang="en-AU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Dhaka City. </a:t>
            </a:r>
            <a:endParaRPr lang="en-A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n-A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Sanitation situation in project sites were very poor, which are getting improved in consequence of constructing WTA funded Public Toilets</a:t>
            </a:r>
            <a:r>
              <a:rPr lang="en-A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0" y="1828800"/>
            <a:ext cx="25458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Project History- 4</a:t>
            </a:r>
            <a:endParaRPr 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229600" cy="381000"/>
          </a:xfrm>
        </p:spPr>
        <p:txBody>
          <a:bodyPr>
            <a:noAutofit/>
          </a:bodyPr>
          <a:lstStyle/>
          <a:p>
            <a:pPr lvl="0" algn="l">
              <a:buFont typeface="Arial" pitchFamily="34" charset="0"/>
              <a:buChar char="•"/>
            </a:pPr>
            <a:endParaRPr lang="en-US" sz="28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" pitchFamily="34" charset="0"/>
              <a:cs typeface="Arial" pitchFamily="34" charset="0"/>
            </a:endParaRPr>
          </a:p>
          <a:p>
            <a:pPr lvl="0" algn="l">
              <a:buFont typeface="Arial" pitchFamily="34" charset="0"/>
              <a:buChar char="•"/>
            </a:pPr>
            <a:endParaRPr lang="en-US" sz="28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" pitchFamily="34" charset="0"/>
            </a:endParaRPr>
          </a:p>
          <a:p>
            <a:pPr algn="l"/>
            <a:endParaRPr lang="en-US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5"/>
          <p:cNvSpPr>
            <a:spLocks noGrp="1"/>
          </p:cNvSpPr>
          <p:nvPr>
            <p:ph type="ctrTitle"/>
          </p:nvPr>
        </p:nvSpPr>
        <p:spPr>
          <a:xfrm>
            <a:off x="1066800" y="1219200"/>
            <a:ext cx="7358924" cy="609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Location of WTA-SPACE Toilets</a:t>
            </a:r>
            <a:endParaRPr lang="en-US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AutoShape 4" descr="Image result for map of Mirpur-1 in Dhaka North city corp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AutoShape 6" descr="Image result for map of Mirpur-1 in Dhaka North city corporati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AutoShape 8" descr="Image result for map of Mirpur-1 in Dhaka North city corporatio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Image result for map of Mirpur-1 in Dhaka North city corpo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828800"/>
            <a:ext cx="5334000" cy="393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1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12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1"/>
            <a:ext cx="1219199" cy="1219200"/>
          </a:xfrm>
          <a:prstGeom prst="rect">
            <a:avLst/>
          </a:prstGeom>
          <a:noFill/>
        </p:spPr>
      </p:pic>
      <p:pic>
        <p:nvPicPr>
          <p:cNvPr id="13" name="Picture 2" descr="http://www.withwta.org/images/img_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43800" y="5562600"/>
            <a:ext cx="1600200" cy="1295399"/>
          </a:xfrm>
          <a:prstGeom prst="rect">
            <a:avLst/>
          </a:prstGeom>
          <a:noFill/>
        </p:spPr>
      </p:pic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228600" y="5486400"/>
            <a:ext cx="1066800" cy="1371600"/>
            <a:chOff x="579" y="1085"/>
            <a:chExt cx="5040" cy="6160"/>
          </a:xfrm>
        </p:grpSpPr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7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8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9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21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23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39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63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1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2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3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4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6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40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0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62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4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5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32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35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6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7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8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6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0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16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77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5029200" y="2209800"/>
            <a:ext cx="533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3962400" y="3505200"/>
            <a:ext cx="1143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5715000" y="4419600"/>
            <a:ext cx="1066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283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752600"/>
            <a:ext cx="8686800" cy="3810000"/>
          </a:xfrm>
        </p:spPr>
        <p:txBody>
          <a:bodyPr>
            <a:noAutofit/>
          </a:bodyPr>
          <a:lstStyle/>
          <a:p>
            <a:pPr lvl="0"/>
            <a:r>
              <a:rPr lang="en-US" sz="8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Current Conditions of  Toilets </a:t>
            </a:r>
            <a:endParaRPr lang="en-US" sz="8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8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1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5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Rectangle 5"/>
          <p:cNvSpPr>
            <a:spLocks noChangeArrowheads="1"/>
          </p:cNvSpPr>
          <p:nvPr/>
        </p:nvSpPr>
        <p:spPr bwMode="auto">
          <a:xfrm>
            <a:off x="2133600" y="6324600"/>
            <a:ext cx="434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70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228600"/>
            <a:ext cx="1219199" cy="1219200"/>
          </a:xfrm>
          <a:prstGeom prst="rect">
            <a:avLst/>
          </a:prstGeom>
          <a:noFill/>
        </p:spPr>
      </p:pic>
      <p:pic>
        <p:nvPicPr>
          <p:cNvPr id="72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219201" cy="1219201"/>
          </a:xfrm>
          <a:prstGeom prst="rect">
            <a:avLst/>
          </a:prstGeom>
          <a:noFill/>
        </p:spPr>
      </p:pic>
      <p:pic>
        <p:nvPicPr>
          <p:cNvPr id="73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12135" y="159325"/>
            <a:ext cx="1219199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0"/>
            <a:ext cx="8686800" cy="4191000"/>
          </a:xfrm>
        </p:spPr>
        <p:txBody>
          <a:bodyPr>
            <a:noAutofit/>
          </a:bodyPr>
          <a:lstStyle/>
          <a:p>
            <a:pPr lvl="0" algn="l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Public Toilets under  all the three projects are running &amp; covering less users in consequences of Covid-19.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Management, O&amp;M are as usual as these were  before.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Private Operator’s maintained two Toilets are found always neat, clean &amp; odor less; but one toilet under small project managed by community  sometimes found  dirty with bit odors.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8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1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5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Rectangle 5"/>
          <p:cNvSpPr>
            <a:spLocks noChangeArrowheads="1"/>
          </p:cNvSpPr>
          <p:nvPr/>
        </p:nvSpPr>
        <p:spPr bwMode="auto">
          <a:xfrm>
            <a:off x="2133600" y="6324600"/>
            <a:ext cx="434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70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228600"/>
            <a:ext cx="1219199" cy="1219200"/>
          </a:xfrm>
          <a:prstGeom prst="rect">
            <a:avLst/>
          </a:prstGeom>
          <a:noFill/>
        </p:spPr>
      </p:pic>
      <p:pic>
        <p:nvPicPr>
          <p:cNvPr id="72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219201" cy="1219201"/>
          </a:xfrm>
          <a:prstGeom prst="rect">
            <a:avLst/>
          </a:prstGeom>
          <a:noFill/>
        </p:spPr>
      </p:pic>
      <p:pic>
        <p:nvPicPr>
          <p:cNvPr id="73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12135" y="159325"/>
            <a:ext cx="1219199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895600"/>
            <a:ext cx="8686800" cy="1447800"/>
          </a:xfrm>
        </p:spPr>
        <p:txBody>
          <a:bodyPr>
            <a:noAutofit/>
          </a:bodyPr>
          <a:lstStyle/>
          <a:p>
            <a:pPr lvl="0"/>
            <a:r>
              <a:rPr lang="en-US" sz="8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Operation Report </a:t>
            </a:r>
            <a:endParaRPr lang="en-US" sz="8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8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1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5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72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0"/>
            <a:ext cx="1219199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676400"/>
            <a:ext cx="8686800" cy="4038600"/>
          </a:xfrm>
        </p:spPr>
        <p:txBody>
          <a:bodyPr>
            <a:noAutofit/>
          </a:bodyPr>
          <a:lstStyle/>
          <a:p>
            <a:pPr lvl="0" algn="l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Two Toilets under 1</a:t>
            </a:r>
            <a:r>
              <a:rPr lang="en-US" sz="2400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&amp; 3</a:t>
            </a:r>
            <a:r>
              <a:rPr lang="en-US" sz="2400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rd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projects are managed by the Private Operators while one Toilets under 2</a:t>
            </a:r>
            <a:r>
              <a:rPr lang="en-US" sz="2400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nd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project is managed by users community.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Toilet Management Committee consisting of 7 members from DNCC, Local Elected, Local Leaders &amp; SPACE rep. watch the toilets.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Users pay tariff for each use amounting Tk. 5 for urination &amp; defecation while Tk. 10 for showering;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community pays a monthly fixed amount Tk. 200 each households.  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8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1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5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1219200"/>
            <a:ext cx="37369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Management, O&amp;M</a:t>
            </a:r>
            <a:endParaRPr lang="en-US" sz="3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3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0"/>
            <a:ext cx="1219199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45" y="1490788"/>
            <a:ext cx="4401355" cy="3624588"/>
          </a:xfrm>
          <a:prstGeom prst="rect">
            <a:avLst/>
          </a:prstGeom>
        </p:spPr>
      </p:pic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1" name="Picture 71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9600" y="1480458"/>
            <a:ext cx="4248955" cy="3635532"/>
          </a:xfrm>
          <a:prstGeom prst="rect">
            <a:avLst/>
          </a:prstGeom>
        </p:spPr>
      </p:pic>
      <p:pic>
        <p:nvPicPr>
          <p:cNvPr id="9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10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1219201" cy="1219201"/>
          </a:xfrm>
          <a:prstGeom prst="rect">
            <a:avLst/>
          </a:prstGeom>
          <a:noFill/>
        </p:spPr>
      </p:pic>
      <p:pic>
        <p:nvPicPr>
          <p:cNvPr id="11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33800" y="0"/>
            <a:ext cx="1219199" cy="1219200"/>
          </a:xfrm>
          <a:prstGeom prst="rect">
            <a:avLst/>
          </a:prstGeom>
          <a:noFill/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1600200" y="914400"/>
            <a:ext cx="1905000" cy="5785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Arial" pitchFamily="34" charset="0"/>
              </a:rPr>
              <a:t>Toilet-1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057400" y="5181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14" name="Picture 2" descr="http://www.withwta.org/images/img_logo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43800" y="5562600"/>
            <a:ext cx="1600200" cy="1295399"/>
          </a:xfrm>
          <a:prstGeom prst="rect">
            <a:avLst/>
          </a:prstGeom>
          <a:noFill/>
        </p:spPr>
      </p:pic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228600" y="5486400"/>
            <a:ext cx="1066800" cy="1371600"/>
            <a:chOff x="579" y="1085"/>
            <a:chExt cx="5040" cy="6160"/>
          </a:xfrm>
        </p:grpSpPr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8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9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20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22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24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40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64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5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6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7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8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9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0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1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2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41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0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63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5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6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33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36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7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8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9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7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1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17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828800"/>
            <a:ext cx="8686800" cy="4038600"/>
          </a:xfrm>
        </p:spPr>
        <p:txBody>
          <a:bodyPr>
            <a:noAutofit/>
          </a:bodyPr>
          <a:lstStyle/>
          <a:p>
            <a:pPr marL="347663" lvl="0" indent="-347663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This toilet consists </a:t>
            </a:r>
            <a:r>
              <a:rPr lang="en-US" sz="240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of </a:t>
            </a:r>
            <a:r>
              <a:rPr lang="en-US" sz="240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ten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compartments 3 rooms for women,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1 room for people with disabilities; 3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rooms for men, one store room, 2 shower rooms for women &amp; men;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2 group hand washing units for all; 3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urinals for men; MHM facilities in women’s chamber; </a:t>
            </a:r>
            <a:endParaRPr lang="en-US" sz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Access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to separate hand washing facilities for women &amp; men </a:t>
            </a: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Improved access to safe drinking water is available</a:t>
            </a: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CCTV camera is attached for security purposes; </a:t>
            </a: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Users pay Tk. 10 for showering &amp; defecation, Tk. 5 for urination &amp; Tk. 2 for drinking water per glass.  </a:t>
            </a:r>
          </a:p>
          <a:p>
            <a:pPr marL="457200" lvl="0" indent="-457200" algn="l">
              <a:buFont typeface="Wingdings" panose="05000000000000000000" pitchFamily="2" charset="2"/>
              <a:buChar char="q"/>
            </a:pP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lvl="0" algn="l">
              <a:buFont typeface="Wingdings" pitchFamily="2" charset="2"/>
              <a:buChar char="q"/>
            </a:pPr>
            <a:endParaRPr lang="en-US" sz="2800" dirty="0">
              <a:solidFill>
                <a:schemeClr val="accent6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itle 5"/>
          <p:cNvSpPr>
            <a:spLocks noGrp="1"/>
          </p:cNvSpPr>
          <p:nvPr>
            <p:ph type="ctrTitle"/>
          </p:nvPr>
        </p:nvSpPr>
        <p:spPr>
          <a:xfrm>
            <a:off x="304800" y="1295400"/>
            <a:ext cx="4904666" cy="6096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F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acilities &amp; tariffs 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9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10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2135" y="159325"/>
            <a:ext cx="1219199" cy="1219200"/>
          </a:xfrm>
          <a:prstGeom prst="rect">
            <a:avLst/>
          </a:prstGeom>
          <a:noFill/>
        </p:spPr>
      </p:pic>
      <p:pic>
        <p:nvPicPr>
          <p:cNvPr id="11" name="Picture 2" descr="http://www.withwta.org/images/img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5" name="Group 7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5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9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3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6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61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5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6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7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8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9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8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60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2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7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30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2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33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4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5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6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4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6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8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14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957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752600"/>
            <a:ext cx="7620000" cy="4191000"/>
          </a:xfrm>
        </p:spPr>
        <p:txBody>
          <a:bodyPr>
            <a:noAutofit/>
          </a:bodyPr>
          <a:lstStyle/>
          <a:p>
            <a:pPr lvl="0" algn="l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Introduction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" pitchFamily="34" charset="0"/>
                <a:cs typeface="Arial" pitchFamily="34" charset="0"/>
              </a:rPr>
              <a:t>History of the Projects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" pitchFamily="34" charset="0"/>
                <a:cs typeface="Arial" pitchFamily="34" charset="0"/>
              </a:rPr>
              <a:t> Current conditions of the Toilets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" pitchFamily="34" charset="0"/>
                <a:cs typeface="Arial" pitchFamily="34" charset="0"/>
              </a:rPr>
              <a:t> Operation Report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" pitchFamily="34" charset="0"/>
                <a:cs typeface="Arial" pitchFamily="34" charset="0"/>
              </a:rPr>
              <a:t>Major results Impacts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" pitchFamily="34" charset="0"/>
                <a:cs typeface="Arial" pitchFamily="34" charset="0"/>
              </a:rPr>
              <a:t> Major Challenges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" pitchFamily="34" charset="0"/>
              </a:rPr>
              <a:t> Major learning </a:t>
            </a:r>
          </a:p>
          <a:p>
            <a:pPr lvl="0" algn="l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" pitchFamily="34" charset="0"/>
              </a:rPr>
              <a:t> Conclusions</a:t>
            </a:r>
          </a:p>
          <a:p>
            <a:pPr algn="l"/>
            <a:endParaRPr lang="en-US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5"/>
          <p:cNvSpPr>
            <a:spLocks noGrp="1"/>
          </p:cNvSpPr>
          <p:nvPr>
            <p:ph type="ctrTitle"/>
          </p:nvPr>
        </p:nvSpPr>
        <p:spPr>
          <a:xfrm>
            <a:off x="762000" y="1295400"/>
            <a:ext cx="3200400" cy="609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5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Contents</a:t>
            </a:r>
            <a:r>
              <a:rPr lang="en-US" sz="5300" b="1" dirty="0" smtClean="0">
                <a:solidFill>
                  <a:srgbClr val="DD11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en-US" sz="4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2120" y="5334000"/>
            <a:ext cx="2061880" cy="1523999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486400"/>
            <a:ext cx="1143000" cy="1371600"/>
            <a:chOff x="579" y="1085"/>
            <a:chExt cx="5040" cy="6160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1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5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6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8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17410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17412" name="AutoShape 4" descr="Image result for ministry of tourism cambodia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4" name="AutoShape 6" descr="Image result for ministry of tourism cambodia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20574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 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-26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0"/>
            <a:ext cx="1752600" cy="1295399"/>
          </a:xfrm>
          <a:prstGeom prst="rect">
            <a:avLst/>
          </a:prstGeom>
          <a:noFill/>
        </p:spPr>
      </p:pic>
      <p:sp>
        <p:nvSpPr>
          <p:cNvPr id="46082" name="AutoShape 2" descr="Dhaka North City Corporation Logo Vector (.EPS)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84" name="AutoShape 4" descr="Dhaka North City Corporation Logo Vector (.EPS)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86" name="AutoShape 6" descr="Dhaka North City Corporation Logo Vector (.EPS)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88" name="AutoShape 8" descr="Dhaka North City Corporation Logo Vector (.EPS)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90" name="AutoShape 10" descr="Govt declares Feb 28 public holiday in DNCC area | Dhaka Tribu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92" name="AutoShape 12" descr="Govt declares Feb 28 public holiday in DNCC area | Dhaka Tribu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6094" name="Picture 14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6201" y="1"/>
            <a:ext cx="1447800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10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219201" cy="1219201"/>
          </a:xfrm>
          <a:prstGeom prst="rect">
            <a:avLst/>
          </a:prstGeom>
          <a:noFill/>
        </p:spPr>
      </p:pic>
      <p:pic>
        <p:nvPicPr>
          <p:cNvPr id="11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0"/>
            <a:ext cx="1219199" cy="1219200"/>
          </a:xfrm>
          <a:prstGeom prst="rect">
            <a:avLst/>
          </a:prstGeom>
          <a:noFill/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533400" y="1295400"/>
            <a:ext cx="1905000" cy="5785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Project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Arial" pitchFamily="34" charset="0"/>
              </a:rPr>
              <a:t>-1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Picture 2" descr="http://www.withwta.org/images/img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7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8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9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21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23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39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63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5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6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7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8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9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0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1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40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0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62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4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5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32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35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6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7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8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6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0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16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72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381000" y="1752600"/>
            <a:ext cx="8305800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888" lvl="0" indent="58738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Upon  construction in April 2017, this Toilet has been being operated excellently;</a:t>
            </a:r>
          </a:p>
          <a:p>
            <a:pPr marL="115888" lvl="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So far, the 1</a:t>
            </a:r>
            <a:r>
              <a:rPr lang="en-US" sz="2800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project  served  over 550,000  people out of which 20% are women and serves 465 people daily on an average. </a:t>
            </a:r>
          </a:p>
          <a:p>
            <a:pPr marL="115888" lvl="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It is operating at present; but number of users dramatically reduced due to Covid-19 and number of  daily users are 284 </a:t>
            </a:r>
            <a:endParaRPr lang="en-US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066800"/>
            <a:ext cx="1828800" cy="578594"/>
          </a:xfrm>
        </p:spPr>
        <p:txBody>
          <a:bodyPr>
            <a:noAutofit/>
          </a:bodyPr>
          <a:lstStyle/>
          <a:p>
            <a:pPr lvl="0"/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Toilet-2</a:t>
            </a:r>
          </a:p>
          <a:p>
            <a:pPr lvl="0" algn="l">
              <a:buFont typeface="Wingdings" pitchFamily="2" charset="2"/>
              <a:buChar char="q"/>
            </a:pPr>
            <a:endParaRPr lang="en-US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00" r="23333"/>
          <a:stretch/>
        </p:blipFill>
        <p:spPr>
          <a:xfrm flipH="1">
            <a:off x="1524000" y="1524000"/>
            <a:ext cx="5715000" cy="4191000"/>
          </a:xfrm>
          <a:prstGeom prst="rect">
            <a:avLst/>
          </a:prstGeom>
        </p:spPr>
      </p:pic>
      <p:pic>
        <p:nvPicPr>
          <p:cNvPr id="9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10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1219201" cy="1219201"/>
          </a:xfrm>
          <a:prstGeom prst="rect">
            <a:avLst/>
          </a:prstGeom>
          <a:noFill/>
        </p:spPr>
      </p:pic>
      <p:pic>
        <p:nvPicPr>
          <p:cNvPr id="11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0"/>
            <a:ext cx="1219199" cy="121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809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905000"/>
            <a:ext cx="8686800" cy="3559002"/>
          </a:xfrm>
        </p:spPr>
        <p:txBody>
          <a:bodyPr>
            <a:noAutofit/>
          </a:bodyPr>
          <a:lstStyle/>
          <a:p>
            <a:pPr marL="457200" lvl="0" indent="-4572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This toilet consists of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four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compartments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2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rooms for women,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2 rooms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for men,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1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shower rooms for women &amp; men;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2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urinals for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men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; MHM facilities in women’s chamber; </a:t>
            </a:r>
          </a:p>
          <a:p>
            <a:pPr marL="342900" lvl="0" indent="-342900" algn="l">
              <a:buFont typeface="Wingdings" pitchFamily="2" charset="2"/>
              <a:buChar char="q"/>
            </a:pPr>
            <a:endParaRPr lang="en-US" sz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Access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to separate hand washing facilities for women &amp; men </a:t>
            </a:r>
          </a:p>
          <a:p>
            <a:pPr marL="342900" lvl="0" indent="-342900" algn="l"/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Users pay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monthly tariff amount Tk. 200 per household.  </a:t>
            </a: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marL="457200" lvl="0" indent="-457200" algn="l">
              <a:buFont typeface="Wingdings" panose="05000000000000000000" pitchFamily="2" charset="2"/>
              <a:buChar char="q"/>
            </a:pP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lvl="0" algn="l">
              <a:buFont typeface="Wingdings" pitchFamily="2" charset="2"/>
              <a:buChar char="q"/>
            </a:pPr>
            <a:endParaRPr lang="en-US" sz="2800" dirty="0">
              <a:solidFill>
                <a:schemeClr val="accent6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itle 5"/>
          <p:cNvSpPr>
            <a:spLocks noGrp="1"/>
          </p:cNvSpPr>
          <p:nvPr>
            <p:ph type="ctrTitle"/>
          </p:nvPr>
        </p:nvSpPr>
        <p:spPr>
          <a:xfrm>
            <a:off x="304800" y="1295400"/>
            <a:ext cx="4904666" cy="6096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F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acilities &amp; tariffs 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9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10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2135" y="159325"/>
            <a:ext cx="1219199" cy="1219200"/>
          </a:xfrm>
          <a:prstGeom prst="rect">
            <a:avLst/>
          </a:prstGeom>
          <a:noFill/>
        </p:spPr>
      </p:pic>
      <p:pic>
        <p:nvPicPr>
          <p:cNvPr id="11" name="Picture 2" descr="http://www.withwta.org/images/img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5" name="Group 7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5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9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3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6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61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5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6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7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8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9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8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60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2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7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30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2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33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4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5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6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4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6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8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14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957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143000"/>
            <a:ext cx="1828800" cy="578594"/>
          </a:xfrm>
        </p:spPr>
        <p:txBody>
          <a:bodyPr>
            <a:noAutofit/>
          </a:bodyPr>
          <a:lstStyle/>
          <a:p>
            <a:pPr lvl="0"/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rojec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t-2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lvl="0" algn="l">
              <a:buFont typeface="Wingdings" pitchFamily="2" charset="2"/>
              <a:buChar char="q"/>
            </a:pPr>
            <a:endParaRPr lang="en-US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10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219201" cy="1219201"/>
          </a:xfrm>
          <a:prstGeom prst="rect">
            <a:avLst/>
          </a:prstGeom>
          <a:noFill/>
        </p:spPr>
      </p:pic>
      <p:pic>
        <p:nvPicPr>
          <p:cNvPr id="11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0"/>
            <a:ext cx="1219199" cy="1219200"/>
          </a:xfrm>
          <a:prstGeom prst="rect">
            <a:avLst/>
          </a:prstGeom>
          <a:noFill/>
        </p:spPr>
      </p:pic>
      <p:pic>
        <p:nvPicPr>
          <p:cNvPr id="12" name="Picture 2" descr="http://www.withwta.org/images/img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14" name="Group 1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6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7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8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20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1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22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38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62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5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6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7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8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9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0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9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0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61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3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4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31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2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34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5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6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7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5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6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9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15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71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381000" y="1600200"/>
            <a:ext cx="8305800" cy="4142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888" lvl="0" indent="58738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Upon  construction in July 2018, this Toilet has been being operated well; but not satisfactorily; </a:t>
            </a:r>
          </a:p>
          <a:p>
            <a:pPr marL="115888" lvl="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So far, the 2</a:t>
            </a:r>
            <a:r>
              <a:rPr lang="en-US" sz="2800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nd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project  served  277 people from 56 households and about 70 people from a market, out of which, 30% are women and serves 465 people daily on an average. </a:t>
            </a:r>
          </a:p>
          <a:p>
            <a:pPr marL="115888" lvl="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It is operating at present; but number of users decreased due to Covid-19 and number of  daily users are less than 200.  </a:t>
            </a:r>
            <a:endParaRPr lang="en-US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809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8686800" cy="4267200"/>
          </a:xfrm>
        </p:spPr>
        <p:txBody>
          <a:bodyPr>
            <a:noAutofit/>
          </a:bodyPr>
          <a:lstStyle/>
          <a:p>
            <a:pPr lvl="0"/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Toilet No.3</a:t>
            </a:r>
            <a:endParaRPr lang="en-US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0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2135" y="159325"/>
            <a:ext cx="1219199" cy="1219200"/>
          </a:xfrm>
          <a:prstGeom prst="rect">
            <a:avLst/>
          </a:prstGeom>
          <a:noFill/>
        </p:spPr>
      </p:pic>
      <p:pic>
        <p:nvPicPr>
          <p:cNvPr id="72" name="Picture 7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1752600"/>
            <a:ext cx="647700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" name="Picture 2" descr="http://www.withwta.org/images/img_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74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76" name="Group 75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78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9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80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82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83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84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00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124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5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6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7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8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9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30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31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32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101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2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3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4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5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6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7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8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9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0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1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2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3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4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5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7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8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9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20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21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22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123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85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86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93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4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5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96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97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98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99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87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8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9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0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1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2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81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77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133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905000"/>
            <a:ext cx="8686800" cy="4191000"/>
          </a:xfrm>
        </p:spPr>
        <p:txBody>
          <a:bodyPr>
            <a:noAutofit/>
          </a:bodyPr>
          <a:lstStyle/>
          <a:p>
            <a:pPr marL="457200" lvl="0" indent="-4572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This toilet consists of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fourteen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compartments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4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rooms for women,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4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rooms for men,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one room for people with disabilities;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1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breast feeding room; 1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store room, 2 shower rooms for women &amp; men;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2 group hand washing units for all;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3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urinals for men; MHM facilities in women’s chamber; </a:t>
            </a:r>
            <a:endParaRPr lang="en-US" sz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Access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to separate hand washing facilities for women &amp; men </a:t>
            </a: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Improved access to safe drinking water is available</a:t>
            </a: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CCTV camera is attached for security purposes; </a:t>
            </a: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Users pay Tk. 10 for showering &amp; defecation, Tk. 5 for urination &amp; Tk. 2 for drinking water per glass.  </a:t>
            </a:r>
          </a:p>
          <a:p>
            <a:pPr marL="457200" lvl="0" indent="-457200" algn="l">
              <a:buFont typeface="Wingdings" panose="05000000000000000000" pitchFamily="2" charset="2"/>
              <a:buChar char="q"/>
            </a:pP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lvl="0" algn="l">
              <a:buFont typeface="Wingdings" pitchFamily="2" charset="2"/>
              <a:buChar char="q"/>
            </a:pPr>
            <a:endParaRPr lang="en-US" sz="2800" dirty="0">
              <a:solidFill>
                <a:schemeClr val="accent6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itle 5"/>
          <p:cNvSpPr>
            <a:spLocks noGrp="1"/>
          </p:cNvSpPr>
          <p:nvPr>
            <p:ph type="ctrTitle"/>
          </p:nvPr>
        </p:nvSpPr>
        <p:spPr>
          <a:xfrm>
            <a:off x="304800" y="1295400"/>
            <a:ext cx="4904666" cy="6096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F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acilities &amp; tariffs 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9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10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2135" y="159325"/>
            <a:ext cx="1219199" cy="1219200"/>
          </a:xfrm>
          <a:prstGeom prst="rect">
            <a:avLst/>
          </a:prstGeom>
          <a:noFill/>
        </p:spPr>
      </p:pic>
      <p:pic>
        <p:nvPicPr>
          <p:cNvPr id="11" name="Picture 2" descr="http://www.withwta.org/images/img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5" name="Group 7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5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9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3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6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61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5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6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7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8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9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8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60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2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7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30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2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33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4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5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6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4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6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8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14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2209800" y="6150114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957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9200"/>
            <a:ext cx="1828800" cy="578594"/>
          </a:xfrm>
        </p:spPr>
        <p:txBody>
          <a:bodyPr>
            <a:noAutofit/>
          </a:bodyPr>
          <a:lstStyle/>
          <a:p>
            <a:pPr lvl="0" algn="l"/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Projec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t-3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lvl="0" algn="l">
              <a:buFont typeface="Wingdings" pitchFamily="2" charset="2"/>
              <a:buChar char="q"/>
            </a:pPr>
            <a:endParaRPr lang="en-US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10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219201" cy="1219201"/>
          </a:xfrm>
          <a:prstGeom prst="rect">
            <a:avLst/>
          </a:prstGeom>
          <a:noFill/>
        </p:spPr>
      </p:pic>
      <p:pic>
        <p:nvPicPr>
          <p:cNvPr id="11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0"/>
            <a:ext cx="1219199" cy="1219200"/>
          </a:xfrm>
          <a:prstGeom prst="rect">
            <a:avLst/>
          </a:prstGeom>
          <a:noFill/>
        </p:spPr>
      </p:pic>
      <p:pic>
        <p:nvPicPr>
          <p:cNvPr id="12" name="Picture 2" descr="http://www.withwta.org/images/img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4" name="Group 1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6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6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20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7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8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3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62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5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6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7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8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9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0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9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0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61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3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4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31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2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34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5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6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7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5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6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9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15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71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381000" y="1752601"/>
            <a:ext cx="8305800" cy="379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888" lvl="0" indent="58738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Upon  construction in December 2019, it has started functioning from March 2020. </a:t>
            </a:r>
          </a:p>
          <a:p>
            <a:pPr marL="115888" lvl="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Right after staring 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functions, it is affected by the effects of Covid-19. therefore, numbers of users are not very usual. </a:t>
            </a:r>
          </a:p>
          <a:p>
            <a:pPr marL="115888" lvl="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So far, it has served  215 users daily on an average and total approximate 51000.  </a:t>
            </a:r>
          </a:p>
          <a:p>
            <a:pPr marL="115888" lvl="0">
              <a:spcBef>
                <a:spcPct val="20000"/>
              </a:spcBef>
              <a:defRPr/>
            </a:pPr>
            <a:endParaRPr lang="en-US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809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828800"/>
            <a:ext cx="8686800" cy="4038600"/>
          </a:xfrm>
        </p:spPr>
        <p:txBody>
          <a:bodyPr>
            <a:noAutofit/>
          </a:bodyPr>
          <a:lstStyle/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General people, travelers,  Rickshaw-van pullers, drivers,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Bus passengers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, local shopkeepers, local slum dwellers, students of private university, college &amp; schools  are the major users of this toilet. </a:t>
            </a: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marL="342900" lvl="0" indent="-342900" algn="l"/>
            <a:endParaRPr lang="en-US" sz="11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Private operator manages the toilets who has appointed 4 cleaners (2 women &amp; 2 men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);</a:t>
            </a:r>
          </a:p>
          <a:p>
            <a:pPr marL="342900" lvl="0" indent="-342900" algn="l"/>
            <a:endParaRPr lang="en-US" sz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marL="342900" lvl="0" indent="-34290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Wages of cleaners, cleaning materials along with water supply &amp; electricity costs are managed from the daily collected tariffs given by the users; </a:t>
            </a:r>
          </a:p>
          <a:p>
            <a:pPr lvl="0" algn="l"/>
            <a:endParaRPr lang="en-US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5"/>
          <p:cNvSpPr>
            <a:spLocks noGrp="1"/>
          </p:cNvSpPr>
          <p:nvPr>
            <p:ph type="ctrTitle"/>
          </p:nvPr>
        </p:nvSpPr>
        <p:spPr>
          <a:xfrm>
            <a:off x="381000" y="1295400"/>
            <a:ext cx="6477000" cy="6096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Users &amp; cost management </a:t>
            </a:r>
            <a:endParaRPr lang="en-US" sz="4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052" name="AutoShape 4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Image result for photos of stunted bab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" name="AutoShape 2" descr="Image result for images of stunted children in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9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10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2135" y="159325"/>
            <a:ext cx="1219199" cy="1219200"/>
          </a:xfrm>
          <a:prstGeom prst="rect">
            <a:avLst/>
          </a:prstGeom>
          <a:noFill/>
        </p:spPr>
      </p:pic>
      <p:pic>
        <p:nvPicPr>
          <p:cNvPr id="11" name="Picture 2" descr="http://www.withwta.org/images/img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228600" y="5791200"/>
            <a:ext cx="914400" cy="1066800"/>
            <a:chOff x="579" y="1085"/>
            <a:chExt cx="5040" cy="6160"/>
          </a:xfrm>
        </p:grpSpPr>
        <p:grpSp>
          <p:nvGrpSpPr>
            <p:cNvPr id="13" name="Group 7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5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6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7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9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0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21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37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61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5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6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7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8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9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8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60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2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30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2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33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4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5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6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4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6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8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14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58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8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1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5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68" name="Title 72"/>
          <p:cNvSpPr>
            <a:spLocks noGrp="1"/>
          </p:cNvSpPr>
          <p:nvPr>
            <p:ph type="ctrTitle"/>
          </p:nvPr>
        </p:nvSpPr>
        <p:spPr>
          <a:xfrm>
            <a:off x="304800" y="1143000"/>
            <a:ext cx="5638800" cy="838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Major learning </a:t>
            </a:r>
            <a:endParaRPr lang="en-US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itle 72"/>
          <p:cNvSpPr txBox="1">
            <a:spLocks/>
          </p:cNvSpPr>
          <p:nvPr/>
        </p:nvSpPr>
        <p:spPr>
          <a:xfrm>
            <a:off x="152400" y="2286000"/>
            <a:ext cx="8686800" cy="3581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n-US" sz="3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Public Toilets function</a:t>
            </a:r>
            <a:r>
              <a:rPr lang="en-US" sz="3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well if it is</a:t>
            </a:r>
            <a:r>
              <a:rPr lang="en-US" sz="3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operated by the Competent Private Operators under the close &amp; coordinated supervision of municipal authorities &amp; NGOs.</a:t>
            </a:r>
          </a:p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n-US" sz="3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Public toilets whether big or small do not work well if constructed private lands. Public toilets should be constructed at public lands.  </a:t>
            </a:r>
            <a:endParaRPr lang="en-US" sz="3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2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12135" y="159325"/>
            <a:ext cx="1219199" cy="1219200"/>
          </a:xfrm>
          <a:prstGeom prst="rect">
            <a:avLst/>
          </a:prstGeom>
          <a:noFill/>
        </p:spPr>
      </p:pic>
      <p:sp>
        <p:nvSpPr>
          <p:cNvPr id="73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72"/>
          <p:cNvSpPr>
            <a:spLocks noGrp="1"/>
          </p:cNvSpPr>
          <p:nvPr>
            <p:ph type="ctrTitle"/>
          </p:nvPr>
        </p:nvSpPr>
        <p:spPr>
          <a:xfrm>
            <a:off x="1219200" y="1219200"/>
            <a:ext cx="5638800" cy="8382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Acknowledgements </a:t>
            </a:r>
            <a:endParaRPr lang="en-US" sz="3200" dirty="0">
              <a:solidFill>
                <a:srgbClr val="00B050"/>
              </a:solidFill>
              <a:latin typeface="+mn-lt"/>
              <a:cs typeface="Arial" pitchFamily="34" charset="0"/>
            </a:endParaRPr>
          </a:p>
        </p:txBody>
      </p:sp>
      <p:sp>
        <p:nvSpPr>
          <p:cNvPr id="74" name="Title 72"/>
          <p:cNvSpPr txBox="1">
            <a:spLocks/>
          </p:cNvSpPr>
          <p:nvPr/>
        </p:nvSpPr>
        <p:spPr>
          <a:xfrm>
            <a:off x="381000" y="1828800"/>
            <a:ext cx="7239000" cy="3852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tonnyMJ" pitchFamily="2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tonnyMJ" pitchFamily="2" charset="0"/>
              </a:rPr>
              <a:t>WTA &amp; Suwon City Corporation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tonnyMJ" pitchFamily="2" charset="0"/>
              </a:rPr>
              <a:t>Korean Red Cross Society </a:t>
            </a: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tonnyMJ" pitchFamily="2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tonnyMJ" pitchFamily="2" charset="0"/>
              </a:rPr>
              <a:t>Dhaka North City Corporation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tonnyMJ" pitchFamily="2" charset="0"/>
              </a:rPr>
              <a:t>Local Elected Body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tonnyMJ" pitchFamily="2" charset="0"/>
              </a:rPr>
              <a:t>Whom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tonnyMJ" pitchFamily="2" charset="0"/>
              </a:rPr>
              <a:t>directly &amp; indirectly contributed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tonnyMJ" pitchFamily="2" charset="0"/>
              </a:rPr>
              <a:t>The Government of Bangladesh &amp; South Korea </a:t>
            </a: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tonnyMJ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ea typeface="+mj-ea"/>
              <a:cs typeface="SutonnyMJ" pitchFamily="2" charset="0"/>
            </a:endParaRPr>
          </a:p>
        </p:txBody>
      </p:sp>
      <p:pic>
        <p:nvPicPr>
          <p:cNvPr id="4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5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pic>
        <p:nvPicPr>
          <p:cNvPr id="6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12135" y="159325"/>
            <a:ext cx="1219199" cy="1219200"/>
          </a:xfrm>
          <a:prstGeom prst="rect">
            <a:avLst/>
          </a:prstGeom>
          <a:noFill/>
        </p:spPr>
      </p:pic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2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5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6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3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8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5" name="Picture 2" descr="http://www.withwta.org/images/img_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sp>
        <p:nvSpPr>
          <p:cNvPr id="66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229600" cy="1752600"/>
          </a:xfrm>
        </p:spPr>
        <p:txBody>
          <a:bodyPr>
            <a:noAutofit/>
          </a:bodyPr>
          <a:lstStyle/>
          <a:p>
            <a:pPr lvl="0" algn="l">
              <a:buFont typeface="Arial" pitchFamily="34" charset="0"/>
              <a:buChar char="•"/>
            </a:pPr>
            <a:endParaRPr lang="en-US" sz="28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" pitchFamily="34" charset="0"/>
              <a:cs typeface="Arial" pitchFamily="34" charset="0"/>
            </a:endParaRPr>
          </a:p>
          <a:p>
            <a:pPr lvl="0" algn="l">
              <a:buFont typeface="Arial" pitchFamily="34" charset="0"/>
              <a:buChar char="•"/>
            </a:pPr>
            <a:endParaRPr lang="en-US" sz="28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" pitchFamily="34" charset="0"/>
            </a:endParaRPr>
          </a:p>
          <a:p>
            <a:pPr algn="l"/>
            <a:endParaRPr lang="en-US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5"/>
          <p:cNvSpPr>
            <a:spLocks noGrp="1"/>
          </p:cNvSpPr>
          <p:nvPr>
            <p:ph type="ctrTitle"/>
          </p:nvPr>
        </p:nvSpPr>
        <p:spPr>
          <a:xfrm>
            <a:off x="762000" y="1828800"/>
            <a:ext cx="7620000" cy="2895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9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Introduction to SPACE  </a:t>
            </a:r>
            <a:endParaRPr lang="en-US" sz="9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1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5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6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8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 dirty="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sp>
        <p:nvSpPr>
          <p:cNvPr id="14338" name="AutoShape 2" descr="data:image/jpeg;base64,/9j/4AAQSkZJRgABAQAAAQABAAD/2wCEAAkGBxQTEhUSExQWFhUXGB0aGRgXGR8cIRsfHB8dHCAeIB4gHCkhIRolHBwgITIhJSksLi4uHx8zODMsNygtLisBCgoKDg0OGxAQGy8kICQ0LCwsNCwsLDQsLDQsLCwsLCwsLCwsLCwsLCwsLCwsLCwsLCwsLCwsLCwsLCwsLCwsLP/AABEIAMoA+QMBIgACEQEDEQH/xAAcAAADAQEBAQEBAAAAAAAAAAAEBQYDBwIBAAj/xABLEAACAQIEAwYCBgYJAQUJAAABAhEDIQAEEjEFQVEGEyJhcYEykRRCUqGx0QcWI2LB8BUzU3KCkpPh8dIkVGOywhdDRHOio7PT4v/EABoBAAMBAQEBAAAAAAAAAAAAAAECAwAEBQb/xAApEQACAgICAgICAQQDAAAAAAAAAQIRAyESMQRBE1EFIjKBkcHwYaHh/9oADAMBAAIRAxEAPwBDw96tPWzMqw41F1kBRAsS3iWZlQMfeFdpKK16YqeOmNqjqdIa/iKBp03iwmBthh2pNNMjUHdBawpqjaRAVjUgsYgFip+KOeOaUcvWIsjEcjBwtRNGDl0j+g5pIusVaJUyYpl7zcQrSY8wfbAFPhmYzBmVSib6vyEaj7gYb8A4ZTTL5c1FTUlJF5QCFEnoWnmcMEzqiHLAjaAdz874Etm4fYPlOzFKmJc6yNi1gCfKdh5zj8O1mVpP3cyANxYT6dP5jAVXMHNOyIyqqxqlomTYebH5DHziPCshl6RKU0rVqkhW8TLq0zcqTpAFzJH5CML/AIjNRj2N8z2gpMsABgw+0k7cgTuOhjCSrxx2RjR/aFZ8KAyDP14EgCZMcuuPeXVP6numBUCYp+EjkVdm0kH/AJwtXhCtU72kr0WQghwVDDzAFvh5fhhk0hXFse8D4o+zkFoBPnO8b2t54K7QZyq9NlVaZDCwYlWB9zHLyxNZosQ66dz4yGPeMBpIfmHgyNJGxjldD2jQLTpamNQGT4HYLbawJgQdhA+WBKSqxseKUpKKEeU4mDU7lwP62wJAtB+I3FvCAfvwyPDWdmqah4WVvA6gANDatOgrqJU239N8YcP4YarUxTRVJYQINz8IUybqZnFZW4OKKlaulvE2oLHjO0kxIG+18IqY2XD8em9jPs3km0rVD011rqBeRqDaZO/XaY32xp207MVs1QpLRMsjszEwFJMAc5iBvfC3KZtSPEoA2C7AC1rCAfP354acMy5L6oEyRTpaoLlRz6KACSedhh4P0iAbwbsLRpEVKkMVgxAAEXuYknnia7e5qjmKtN0qXEqDy6nwyAdiJO1iMbcZ4g01KdSiatS4aoYCqZIBUXmBEbdMQHEcjNTxMy1QGa9hABI9DHLnjTbegWOAUY927OQYjTAk72IEb77Wx4r5XKMzM1MeIyS/XmfISTb0nE5Sq1liqQSsmXBuTBAkdZH54O4fmWdK5YgxTlgVBBFzuCIJjcXxLjJqrCdK7P8ADspVydOj4tILwqnq2s3Km1wfLBD9jsmlyroOrOo/FcQ/YridQFzKLpWRqF03krJHi0ggDcnBvHx9L0fRlrEhpZmozIERB1TJuTOOiF1sF/8AAtyNBRxWplarqaCrI/aKizpQjxkEEycPO13AKZpd9TRgykNqNQOGGoCARzJI/Hlhl2iybVa7NRoo9ZgCZhTELMtBIi1jhWvZ/M0qnek06SsVBUEMNiPEBuCxF4BwGkwiDO944al3DKVEsSPhYx8IUCLqSJ3EjmDjPL5SrWdA7BkUDxDwi4WQYvIY3PMjlBxepxBadWqdZqGoQHnUdPdL3jCT0LNA6EYadnuK0SVpupRtTtp5GXKgROwEW+W2AoxQaFnCOHeCF+FRLNyECSff75wVkss0TvP8/PFPnyO7I0vUvBCkAmZJIkgc+uEzVaF/+z5pTtZS0Hyhj+WHQHEVdp8nmK9GnTy4kgMHJJAgkdLm02G/njneVatpQyrGhMS/xaJZiZ+GQrex8zjr2SzfiC00qBASS1QEEkeEj1B5eu2IrjWRQOH8UFjNwB8RDL13CktPM4RpdhRJ5bJMwNQPq1gA+JliWkkAWNiTpkjxeeL7go+jgEM5YqBcWiCByBki994m+J7s3lE0DXAMX0jfkB12GKfJ5u+hlADEE3IiNhcbwPLC2UjFN7Zb8IbUvecnAI+XPzwfiFysEMs3BJ+FdpsZKz9+Cv6GH2m+Y/LFEJZGZ3I0KmTq18wf2ceFVtqIYAExy1Rfy8sRVHTTp+BpN4jaP52wdneN6smKQQDWtJrnaCDEWHxD78TT1ZYgtcbx/PXHJO1o+m/ExhjxuXtmuY400FSWk3NyZ9fPBvBXzNWqBqd0UiNFZNIF5mCflY4VrQEdZIEn1/DHviOVXvQNIBMmRuOmGxpNHH+Uz5FNQl12WOT4LWTMo4ek6SQwaVVUOobmxPiBi/Lc4Hq5Wpk6tdlZcwo0gBl8LCpdakGSIKlSs85tOJrL1XeoE72oVSblzMX2J98VXBuDz4u9rKukiRVZTE7WYQOoxdRpHiSyrlxKTgOcKU1VguoiyqAPi3JVRAnzAxTUaqkBWbxiwAawk2BkWPnjnPYnKNnxWp63puuk06mrVBH1WDzIIvIgyDM2xXcO4MmWbVXqs9QAeKO7sQABYaD1k39IwkYv2Vk40QH6RuOV6VZaYL0gU1G0EyStj9mBuN8R2Uz2h1YWgzOHv6U6hqZgVEvSUaARcBizvE8/DB8tuWI2lJsMUVULs/pzgHEssaWXzNKmih0kqCCQdo+18RI/w+mKijnqTjcHbzE+vXHOOztDL1MllKtB2VQNBW0ahKmQQfiIJ3573xTJxynRoFnDGmkCAJI2At5nrz54Xlug8XVjLN1KIsUBPigkLN94B/H7sY8No0i7VKmhjAEMo8ME3Foggi/LCM9s8qTYkKwtqRTE77PcGAI9b8sZN2ky6Nrp12YhSuipAW8WAggREC3PfGcmBIc9oKz1qZWkSKYlTpAIItO33bXxy7iy11LaqTHQAWZgZKCBuREAmN+YxX0e2JgwEWSfgIMgx+8BsI6749ZrjNKur06ulkIMQWk2lZWYDAiNUkHc9MTlKzOBzvs5SXNVDQdSO8BAcTGqJEgcywGMeCUO7GepN9RCrQfs94CfK2OicA4bkkamhchdEFiwRg0yCWWOR0wDFgeuFfH+zmXy/fHK1RUSvTYFQwcqb7kHY6rT54rGkhXH0SnZNFJcmNICbnozbmN/4Yp+0nbyvk6FKhQZnqVBqFVvFALGRH1ibegPpjfs9wYItMkKx7sK41C+lmjnM6Y5Y+dtKNN6KMS1JKTElwhbSNJG2n7WkYLlS0GMN7JXh/H83ls6tbMjU1YAMxi4bTJkcxA+WOmZzOBlKnqN/UHHPuG8TWqqI4lwDcxfrEfVsP44Y1eLlhKXGoiRupH436c/fHNLO+qKZsXDaHWZzILEhREQepEEfgxwRmayqsqSH3DCASWN5jCDL5ouA2lvOOR87x9wx6bMeIBjP2TqiCeW0nEXlkrRz2PspxWqSFasdjY/DMzNxJPqTjOp2jreJRoi41Rb1A3874nHzo2cNHIiJ5WBEzPLG6ZgT4t+RJ+r1IkX/nlgfLMFlHl+07U6caabBRsWK3tcsZ3N5jqcIOIdpKFVu7q1KVI+IPTaoPDqYOwm0wQBsJgHHgV6cwpA9+cbxeROJnK5Cm1TMKy6yKhMXmN55G+LQyOXZSGyxymcysjTmaNuYqLuAf3vvwxomhWZAa4LEiWaqDYCTck8vPEvT7KUGXVoKzeAxt5b4Wt2do/Su40PBpgi5seZxVaKVZ2XKvlzmWValMr3KwJUgXI/CMNtFH7af5h+eONfqZlYgof8x/PfHz9Tcr9g/PFOQvES8dchirLKOmkPfwtcr7E4lcpTbaCSd/XpjqPa3L0kQIKQeRLBmtaecTA3xI5vILTJAA7xmIBDTCk7xsCREfO1sSyppHufiYfI3T6EwXb1/DHvP5jU/ov4Y+5+ulMkE22ECff54F+jO76BBJHpgYuiH5iKWZU71/YK4EIqX2AU+04vKedWmJQHxRFiRY/7ziG4QxFYhluo0kD93/e+KcZuqahhbDwkMRueXMTyx0pnz+R1McdhqSpSatpE1K1WLTsdIt5EGB5nHvjvE6S0ytWqzGqCC4WDyiRLXEzv8sIOCZ6p9BcIDNN6rLEjWCzGzQbqdXyGM+z/AA05jM02qXVF1upBuQTA6FdRj2IvFkrlJJHROShByl6N6HZY1qKFxJaZaNwCYPW40nDrhPZTLU9StSDa1iSBHImOc2m18Ns7xPT8Qnn/ALfzyOPNHMC4Bt0/nbHo4/EgnUtnz+f8vlkrx6/t/wBmacNXJ5WrRRmNFiSnM02MtE76CwsdwYF5nAWabXTTU1zcr59Y254NzmeC0mlhuo8Q+0yjbre3nGBraU2gKNPkNwPbbHn+TjjHNUT2/C8ieXxOU+2wHhY8G02BPuf+MeswcG8CGhS4OyqIBI3k8txIEz1GDTw/WdbAEs1wpuJa/lO9vTCcbQ8ZVOiXbpgU5YaxYXBm3piwq8IWRpptIWW/aBY8TKLFZk6ZjzjCTiGWArlV2BYCb2B64Rwa2NzBBQX7I+WNBQtG3WLYe8N4YhNJm1EErMARJYDTvv8AwwWuRphe9J1A7ALFyDaAeRG1tsFQZuRLNQF7nY/Wb88TXaKkDUKs5ARBN4+IgA/MGfTFpxXK931ErIkRvtzOIrtiKffsXB8WXXSRybW8DykXJxkt0UxSad9mHCe7pVyGrEyV7pipAdTI89LA2jmZwyfO9watGqKlNiXelpAEyZDGRqEsrA9JB5YE4TRquuXNI0iqIzl3sKZUEkMBfVKtBvOoWsCS+IZWvUod4KRqVDYOqkLoM+GJNwzsNQ5ROGaSdnVD941/j/0+cU4hUU0q5ARH+ABgxgAQY639LYGy/EWqBySCn1pb4SOZuCwk7bn2w57P9niEqrmaaKGLKO8ifJhuVjkZm3TE3xnh4oVTSQTYapMgyJEQARHrf7sJwi2c2XHWwql2nqB2ASmeUgaduexkHfp648UeIVqhkKpEyUErM7NYgnblYRJwX2b7PvWc61KDRIIImJAA0kk6Y5x74pcp2KTXqZ3GmCNMbgzzBEc9sHgl6J8RZlWRZVgtJvCYZSbxzMANHUETfbG/ZmHr1yptIvG+/wDGfkMI9dcN3gquWJk6grDeYuu3pGCeEcZNGuz1ZOseLSDIiIMdI88BQ4uwxRfU6IAi0YB/+LHU0TbyDj88A/rplhIJcCN9Bv5YHpdpsqc2jipCijUBJVheVYD4egPvigxRZhgtzjH6R5/jhfn+0uWQIWqRrAI8LfCZGrbax88ef1myP9sn+VvywKMCdps29E01INRaiHxgc7Rz2jl/xiC/pWCYAm9zffyxf9paifRGpmzUCCgJ3UEAKfMAgEcxcWIxzGjQNR2CiWkwJvH54dpSWx8PkZMLfxurCaSq9UazqHP1gxtymLYd1yFzSEbEx/D8cIjSNMgMIIwWM6KlRXAvq28zgNE223bGueAFd9FjJnlM7/jgnIVlQr3uogN4VQrvteeW3K99sE0+D1K1Vyqb3l/Dblvv7Y+8RylJPDWq06bBtUJLN5COQnGjJUcs8EpTutB3Z16hySUqZ0PFeGJtqao2keRgm/WMaZXgi02SoajklBpFMstt1ghpsL7/AFjhRkuP5fL0xSUvV38TLpFyTtJkST88E5TjhzM06SjVHSIXb54jKUk9HpxhFr9qN+KcdNSqtJR4VPiPOeQPznDfh5gE4nK2S7l/E4a8AkgGBYW3nlzw+4Y9pFxzA3HnGPa8a+Ct2fH/AJLi8j4qkA9uahFCmVEk1kaP7st+MYKy2dlFm0IBHtgTtXl3IpJaAWIJaLGL7YXUlqqSSgMdH/2x5/lu8rPa/GqvGivvZQ8PzDIAVJHhA9djz9Bj2c2xBBJg36iZmfX88J0NSF0rI0LEtyj0icE5dapDfsmOkfVIN+U3FvPHLbR3cV9jGvnSxVjErtA8y33H8BgOrmtdUsd7kx5kmMDM1Sf6pvmv/VjClUYP/VNq6HTcX843nn0xm2DgqeylpcTanpUkMqwQsx9ZX6bwIvtOPWX4x4NJvaF28PhcdLkap9sIxVYGO7a88hb78YvWK/Uf/KTg82TUV9jfjOd7wSFAEdZuTJi217DCM0qxzHf0UWqEhWAYSBsQQSLwfmcbV80rBRLAkixRhsepEYVGsy1TqqsF16gq1aaSJNjdWiLROCtvZbHJw/iBI9fLV6lGmQC9TUKoW4QFgZQ2Ihpj0vfDjI8VzK1MvlkbXBEswMFTZAZN2ItIP1fkJ/RWXZdVR3cmwNTM05WxtIY87xgrhfcp3CKQFpVg6/8AaKJkyDeJYrIiAJ6DDUVck9st24UrsWZCB9nUxX3G49NRxK9o1qJXbTQoGF1amR7qABZS5Xw36+mK4cf86P8Anf8A/VhBxniJOZy2YLpCPpIVnuDuYZACR1Bm+M1RJb7C+yWQYkPVAC6QaelVpjxDogA+HrOKvuhpa4sDefKf44zydXSzU9tN1j7JmB7EFY6BeuCu8wRTmFTJMLBCB6Yy4HTP0xrkeASOvkfK846pI6D5YheKx/S0CBNEW9gP4YzNEb6FNiJ9R+eEPGeHIczTCqoJpVbwLEaINxE74pgbYTcUpTm8uCAAaddfmExgnz9XqZhl33EgEeUiNhtgn6Ef+7Uv8v8AtjDhhzWpVdUSmliwuXgQIE2nf+OHGo9cEUmO1fGUKEUg7NEBwrDzgFlgi09Mcmp1CKskyZmfPeZ646m3ZdKdJ62aLVaqoWIdiwDRPPcD5euOeZfIUzXgltAjmJvh5Tj0jQxyezU+PYMSeZ3noPLDDsPwVsxmNICaaALsTqBYsYUSCDKsJB5Rzx5r8FYampsNKTcC5IpvU5H9yJ8/LFL+j3IGiO/NPMTUUfZCMLm0xqI9Z3thE0zT/TsV8SyWfy7LVpu9QOSiaSWIBPwkH6wNv44U8T4Rnwpr1aFaN2crqA9SsxHntjqdLjVElkZSomdTaEGo8oZgxaf3ZMWwflc1DSpM/XAJHIkEqRvM7idwcHjq0I826kcEDmQRci+07dfLFVUzOkUMxSBp974GWmDYgAAqDAmeYMGbzN+i1eymSqhmFFELbmmCoIBBiAYFxe2IztNwl8oKbDxAVIQiywxJkg/CRtNrelp8uRZ0vY6p0Syg1ApcgajtLb+YJnyHtjfLGkt2df8AANR+YBj1nEfSzZ+kKxMtRXWDO8KasAj6upox9y2cIfSjAqYKg81NwPbbHVHyXFUkeL5fhpO27vZVcQZa7DuUPhHiYz4vY/xx7PB39AQdyOmF/DcywYimCSRH924N/Ta+HK1m+J3gERvb7hHnGOfI+cnI7vCVYEvo8ZLhxKDxchHtbDDJ8PAJ1uwmI02B6hucbdfTANOpZdDqdO9iBv6QD74aUahKybe/4eWFUUdErWwTNZOWYmBJJttfphUMqe9Y/ujb3+/D2ocC0aRZyAJMAevPA47Ob5JUwRwZsMeaiMbQJ64ZnKsNwdpx+GXaJjDcSKySXoSZvLkKGMk6h7YQ5Ls9UepoqIobUzEvcJSJJDxN21aljkQJ2xVcX+EA/aj3g4J44QKtCssAUyabk28NSIny1qluU4R6dHdgk+NgPa3KIvD3VQQqBAoAvdlBAHWN/fCrsrwHxjMd0RABEjT3em0gMI5lievTFdmdL1Fyq1AlUgvT1CQxWAQwNjKt8O+5EETiB/SPxeulRctUCpChiEJhpJAJ1XtG238NG+i6nSaqyr4p28y9Fyku8btTgqPfUJ9px9GriCTRU1AwlVaQoHIk82J6bX57cjp5uT/DHR/0ZcaCaKclYcAgEeKCCBvI3jpt54pOkgYo8mWlPIVFFBHJFYCCI+IbHe8SASY5csEcSy9aifhDDya5HkCN/IkYJ4w5FRqoMJ4BAHiB31bwZJ59MD0aINI1e9Ackh1cFhI6QZFo+eEUjoeKMoqS0Z5bNCoupTI/mxHI+WIXtZmnpcSpuiM57oeFbk3YYs87lDQqLVB8FWA8bAkeFj0aIBHmMTvFxHE6R5Gh/wCpsNejlqmYDtG+of8AY8wL38JNsBcQ7RTmaD9zWAph5lYnUItMbRf7sVRbb1/h/PywBxWqFZGMCJ95jAboKAafahTEUqu95Xl5Xxv+tNP+yq/5R/1YEqcSMjSjnmCRAI8tTCfb54+f0jW+x94/6sC2bQ24llyaFVBWOk02GlgDuDYHceuOOZdSagAMSYN/fHYs2p0NYbH8vxxD8ISO+ynd6qjAsCIJWAAfMCwj1xrHgmxl2QorUV1adM+KdoIiJnB3bvtOhyj5csSwKGmZuDfY7gAYQ19dBEqotQBSRWEWKliVY33BOnbphLx7IirW72mZDgW6Hb2GIOHOaT6K5aUWyy4dxBXo0aQhglJC031M6hix6mCBJ6Hrh7TyCsFZfCVMgoSpHoRce3vOFHZ7gi0UQbvpEm5B29rD+eeHYzbA93qYWkcrdN7j5YvjwSj0cmTy8SXGrC8jmGp+Ko07AzAJ5CSAAWGwMCbiLzj9x7KirRrUjJBQlQOcAtb1iPfGFJ9YZWBIM+FjJPUTf5k49rlWXu1ps7lTAn4iLgAn90GJMbYpJNW2TjKMtI47TrNTqM1j4AD6QpP3CPTH2m5RlBA0SdDE7A3gn+YPrhl9CDnMSPGlN3C9VH8QAcAUFBpkCG2iQQQJEiQb++2B6J5px/wUfCc45UlRdjJY3kC0DkPX8sfM5kQwYsxYw12udjGJ8cYNFtCAwLMQQb9V8wd1N7YIo8aJIJUyGXnYoxgmfInpfVyjE3GXo6MSioJDajwtkUMp9vY8+R8xhrkeKvTIVpO0jczEmObR0N+h5FFV46NEq99RlfFa5VTOgE6onRE9fPagaDMveZ1UqExCLVcwOk01hje8dfPGSkPovaVQMAwMgiQfvxllq+mo5DQQVj5YUcJq5c1Gy9LMCqB4jAMpeCI53IO+5bbGnE6nDVYLT4lS1E38Db+ZHhF+pGH2R+GNvY7OZYg+LlBnpj4M23XClKuUFJiOIUNV4U1KV7eVUkT6YmMr2rYpTYICzzCd5cEGInRcxB98G5IX4V9ldxWvqZFJuW1H88MsxRFSm4MhDN9izfV9gwB8yMSGU4izNremFKm01KXkTOt0IHscE5ntQCw1VaLDYKlZJE+VMmfmcScW3ZaMeKo+8W4Wc0RUJKMAsMTsfiPyJI9sIO23B6lQLVDs5prpJqMSzCZkTyEm2GKZxP2hOkAMSJJPiklm+0TPQjaedkfFuLGskCy7qZljdgdR57bcrbmSQ247R0YMSnPjIm8plZN9uZAmMXvBsjTp5jLqgOlQapvHiXTpJPMFjtiQyHEHollVQdawQRNt5Hnik7MZguKlVhLMyInONAYz85P3YEpN79FeCx6XZZ5PtJTq1KyK8yKgQjnHwgSN/ER8t8E5filDMJoqBSCCIa//AAcc84BnlpZnMqW0jWwUxMFHgfMSPfHzjWulXqNSDGmYqKRsqOQAPUMdPtjn8jDLJXFnV4uXFjTUv6HZ6OVRsscukQVldvqi3ygYg+0edCZrK1GO9Mgn3a58pwq7O8fqVyyEfCpAM88UfG+zDZlqTLX7kIhVgKQcsCZsWPh388dGJycal2ceeMU+S6Z4qccpBSdQMDYc8TFbMtUrqHYayR7HfQv721zzMb3wzq9mUy9VVR3quV1ftIiZ0oAFUW1b3O2HNbsRlmMnvAZmVeL+4OKUc6aQrpVaYUuCAVgG94M7nffr1xh/Snp8/wDbBvaHssFpZirTeoXagfCYOpk0uDYDxkpeN9Rxz3uKn2K3+m/5YHxjckdhfKIRDQQeRxhlsnQoN31OnTBEiWBIHI29fbD7M8Co1iSVYwZtIiB5xy5YRpxbICsiqzMsVAzhIhkKjTGnUbEkkT9Xrguid0ea1AVVhodCPYgjy5R1xH0ez/0TMz8aN/UifEDdiD5gLY85646kVS0GNURIgmZiJ6wcQn6QaxSvTIGk0wGDTsbmLHpGKY4/sTyy/Rm+TdVLKJFpF7QQTB9sEV1khpVWsybmd539J2OJZc9RptKvq13UwbBgJ9Qfu3wxPEVQagCwBFjAAPMq245cjzOLHH6SY8oyTIEAxy25+3P0w2y+cAZWU2Ugk8vOLWFyfPExw7PFxLbxf1+Rm554Pp5i1wILQAfLSfLqcCSXQ8X/ALsk+O5Vkzi90PGylVJPlBtHwlWOJ7IaWLgSjEEFSJAPkek8j9+LbtTXZKtCsqam1MG5xMCbbc78o8sIuIZf9tZmjUTpOmCJ3Fhy5m+IrSpg8lrVE7Qo1K9VnV9RjSS0MAuwDEwIgbkHG2SpAMFqkIoM6iDaxmJiQY5c4IjHQ+LZynlKYYqoLAFaa8zz2IiOpxP8K4KhXvcwFBqmdAChVUmROoaixN5mwBAtgNndA1y/Cg9FXy/dOwIPjppqNiB4piYP1p264Efszm3kChlUDbiFE+sET1uYxUcLSlQRVSlIG23lMmZ36cowUKqwCaVMTuBB6/uj74wEwsRdn+ylXKuKjupEFQqqqwSJk6SQdowHU/Ri9V3qiuih2ZgAhYjUSQDsJv1xV0zT+NVAjooFj6eU4y7pHZe8pKNI/cYTczKmbzzXlfGvYBBQ/RWg/rMyx/u0wPxY4H4D2JovUY1GY0VkQWAJJ2FhaBBPtik49n0WnoQUwW3bSQVAvE6Yk3Fp57Y+9na4FBDbxSbAcyf4YO2FNUfqXZXhq/8AuUMdah/DUMfKvBsk/wCzpZdFA+N9GojySZ8ZH1vqi+8QzPEfXHls63Q++MAku0qrrTLgTUMKhCQQrEAKQVAkn68n25nZrs0lDI1/CrVI1FhyCmdKn0knaT7Ylc1mWTONVqVe8YsROoeEqbAz8I6e2L3K8VSsjAFWkQwF41Dy8sBxtUOsji00cty6zVpuuynUx6Kpk/dhv2dzi0Mq5YS0ytubGJnkABz6+ePHD+ByNSNqKyroedirCRhR9FqnLhdJ/aVV03FjpcEEbgwJ9PaZxSa4nTlk5S5y9itcyxql1ElmJjrJk4ravFa2YyxoQKenxs1jIUEhVETM+IyfqjCL9Xqg3IB3kGYj0vODX4c/dhGZjUMKFJ+szSfcJA/xeeHk12ShFvQ87OZbuqSOSAHiSfMjfp0nljquXSFAgggAQd7AA/fjnmbQ0EWk4EhArKZFjuQYggiR8j1xbZbiSVKauDeNJ9V8JIPMGN8Sxduzp8qDWKL9AWbBOb5WFPfpJP44dQfL8PzwgzdaMwrLclIE9UOofjhsKwIksfw+8X+/FzzxN2tz3d0/2gOgmIVlEkeKCT9UgiY8VjG9uafSMv8AazH+sf8Aqx0/i3D1zACMoKkiZiSFuZJuFIOmx1XBtF0/6qZH/u3/AN9/+nGCVedz1Osh1BtPMwIuYhjo59GwjHAcusstNdTWNhBFt4E8hj5TKV1CLTFASwBDmr3wAg+GYAttzkEY1zXB9URHhHLa3+AtJ/vWxFtPQyVH7OcV7pddZjqXYqNYUQY6WHnG+JfifEDWdneGk+NZBYAKBYjw8+uHVZCVdGVSu7AoDYXJ8Q39cSSlS2qojBGLbWmVkAQLDwgYtj0Qy9UApSd5prHgPhNgIN7meW3ltgvP1SKQBYKwYSszY9IG0HmdsKsmFLMDbnH8+uGOfIYMVpWXcid/teQ8o2xWiTe7sbcIzOkTTDGVhtXw6gJvH3ThqnEtKuzESpXe+lWIEix6gYlaGYI1AEAWJCkyYHMfP7+WDuG5tu87sKo71GgkzJjUsyY3AtHP0wfWxEt6De0Odp/RVqhTVRazCNRAKsWg29vCeuEHZfMadQS1/uw27NzV4bXpCPiDb9Cpv/PPE9kXNOtHUXGOfOuSO7wv1lTGeWzAWr3tUvUraiPEFEEbmDMAHrEkbWs4PFA9iJiDJtv4heOl8YHiGXrsaOZBo1QIFTaVGxkiII6xaYMYZ5Xs0l3GYXSSxMLYAiFi5FpwdVbFd2ZjP+Gwm02kzz98esnmqjvoC77TTqA8tzOmBPTrO2Go4PTQCzsptMqDt0E/jhrSyI06aaMqwBMC49SRPphHOA3GRPcb4gKKrTUyxuTHLmT0GwvhQvH0JIZxa5hWb7xv7YtsxwUATNwb61jrzBbf0GFjZJlYlkECRIOoD/KLSOuHTT9itMm+I8OFfTVos3LUSPhuQJVha42t74edmcpopQfG0mTKxJJ2A+Z6E+mCct2ZepU7xVJG0FyF+1sYBve/O++DjwWrRqIGVTqvoDQCAeZ5A/nGNyrs1aNGqqOY9sCZh1N8fcxRIYygWSSAJ2J+qeYHrjKg24IKkHneRyP+3kfIk87AkKXyb1Kq6WqXMBJO/SBjo2V7DjuwtSqQY+oNvK+/yxIVsrMQzDzU6T6gggg+eN3y5Kkd7Wg/+K/54yaMTPG+Btwyuqq+rvH06d5U7EQLEdPPCrtlwo0zrpv4GqaiIAZHAWRMm0eIe88sUXGuGALTqoRNBi+n7U/fYwT1E4mO2PE2k0yi6KjCqtSZaGUiDeImf8o5RiUv5aOzAuUdjDhvHobVWoKzU1JqRYERAYR5GY2t0w4p1ctmu7r0ZJSoAAV0spiWEAEtFidOoeY5yBD6EpOJNNC1SLyqSUpf3jaR0jzw3oNVq9yuRRlGXpoHAUipUqVlmpUKst11sQBsNxM2MkuLNiUvkqJ0Orw5VpMMxTR2BN9AJa0+GfKbcr9MCVaxCgkAXIttaDA8hOFvAsnXpU272pUd1fUA5mCW0NAIkEjUDcjpF8N+M0pURydvbV59Lb4ELsbNGoPdiriVQskqRqUhl9Ry9xIxpQzoZe8EabWk2Pn08sCcWRsuVVyo1EgHUDsN+sbfPCarnqtBy+mx+JTs3WLQfTr7zTs4l9FTT4goJJ3Nhty/3P4dMK9a/b+8YEy9ejVZWp1SrAgsh8X4XW/UdcBf0LX/ALWl82/6MYI54LxSrQrBtasrMy6m+JdCkxFtJMeYmOsYe8OqMq925NRpJkCLkzFuk2O+/XEHW4tVpU0Lq1VXd1VvGjrckurKPhJvqBuI25lUqzhu+C1A4EMr1EZAm0iDqsT8Uzt544ox47C22Ps32iakrImWqmQ5LNCAGPrarlp5RvjnX0grSRkckqSdJmBG/wAxvbbFrxPP0xTqqQ66kISmSr6SRAa7FgpBN9hFhiS4ShqUymlRB0yAJ97SbE3/ACx2+O+SIZ24di3PNoqalcMGE236xPXB9WqpiqzF7+JSTJETJIH34GzyMiCmRTsJmBq3mxm49p9sesrmIRmWB4b7QbiJH5eXni+yWtBKmmr94q25SJB5GR12mMZ1zodaiA1NJmZsLiPCII2g77+WMGU6S3xSsybQT57x+eMKcX1FiCDAUx4vUzIxujIp+zhXvq9EfBUkgAxZ7hZEGAZHlE4ocjkaYqdy1FqVYJqQ7HSdzPMwNtgARiI7J5w/SVWYlYt5GRPX4jvjpWUp1KraEA+IMGUKCBbxOYBnlY3gyMTytJWWw6bRN5ng9Iuz1VJrwCGDMjIRYEAEAiB7YLy3DaatZN9ybkyNydMn3OKrOZZwVXXTDbCVBJ2+Embj4tuXnjBuzi0EBHjYsT+zSPiuWci0crxuAZgY5b0XctWIlmn8LWG4EEelz+H+2D8rnztpp33gssRv9UgH1j8Mesxkm7wlqTUqf25DAnrA1HTvf7sY1csRoIMhxM284BHW0xiHGSKqSaHFPOCbggWuvi/LGWfzQCTQVJmCWv4dyJAtIgRbfnF88lQKzqYaeogr8xcHGWaZYtB5ggg78welvuxS2tg7G/D+0mWp0kFR9LxJEE3JloMXvidzfF/pFWqxKgA6UhjdPqg2BDE307Xwp4hX8MRcm1yfK1hfzjBeQy6osc5uNxfczO/tGHxycmLJJINp5ZXB8dOB9V2UTvAGrfnHvjc1NJAFGizc5WTFtipttywGUB8Mn0ud7/iBbrjXI5dXcq1REEG7kAW5STviqjZO6NcrXUvNQSpMnTYjyEmPnvhxSzGTUMvdsxIBEkbzcAiImwtidzlHSxUMrAQAyEEGw2I36YW8VqOqB0nUpHOARzB+Qv8AngtUjLbHwpyCqqWf97aI5CZJ+XtgzgnYPvKZqRToknw/sgxsd7m1/M88SvBO0uX+lpmXq1qYVQrUyAQYO42AkWPPHT+D9r8s6x3gFwBY3sJM+s3wIK3spKXFfr/UBq9hmKqor3AEsUFzM/DsMNsp2foUSCRLERrJ8XzEc7+WDq/G6CAFqqQdiDP4YCz6LXK1EzKqpECwPmdz8X5bYpxXonyld2GrUpDw6FA2mBfryxP8b7P1D48tVGmLo3i+W5mLRh1maBVJU95G4JAMdZ2wspVO8kIHXUsgxO/XyONLrYI3YsyHZFXhszI03hQqgyekGfhmZG8RvInFaCK7KkMA2mdQJnmD5jmOVuoxU5ivV0hVp6tIBJBET0gnVPPbbHLOI8UNJBZlXxaS0eIzBN/MGZAOFlpDQVsLz/DqDmHSmJPxMot7kEj1xv8AqXQ6Uvnjn1TOZrOVStFWdjvpsAOpNgB64J/UfPf+D/qjA5V2GWP6YbRydPMhUNMqyDxtTNyAxgSABqknxbEARMHBPEeDDKKK9N6zTdqKmxAM3aNWmYkDrbpg8cHpKx0d6qHSaZBKEsBuSRJHWIsYtbBdCnXA1mqKioDqpxcgmTBJ8R6THmcc0YO+9fQ0p6p9k1UzpevTo5pWy/8AZlwXKkmApBIhDM3PKdjhXkaYo1AHJ0ssAmw1DkCJlSOfnih4zwDKVFkJUWpV8QdnLXm1tTACd+cemEWTo6deWrI0B7OtyhIB30kQd7b4thlG2kQzJuNhzZMssFKbfZEneb3BtvvBsBthTUoaX1JR0CLrOvrt9+GLcEddiYvpOojl8hyt/vgM8LzZgjV/mFvwHPHS5xTuznjBtUfq2XUrKjSh+qx3POANjhfmaBU2PiaDpUffI/n5YYUctpb9pVpajaFPeP8A4VFvx9MbZpGRSEQ0U/tHA1N7Fgfn/lxKWaK0Vhid76GXYvguXLCo1RjXv4AQoW3PmT7+2LnK2Rl0hkkifqi5kXBuCPbyxyrgdOm7MrktJUs1w8TcCfCdU87CPQF7Rp1TRqmjXIRUap3bBbhC0QZB1BUBlQRMYlK29nRGKReUshI1Mx8gzSRPqZGCGXTs0Tf/AIviIyvG+IUgQ6B4CgjQS43+La5AnnjWj2hzB2pOxbkrgR81J9pwnvQ9FQtRtVnYkjYu3LoCSs+2CVedwJ6bH8uR5Yl04mSPGH84Vy0i/wBUQL41XiyAzpqzsGNNtQ+VMG/njKTNQ3qqBcrYSSSvlPTe3XGNcMD4SjRfbULCTF7fz0OAqnFgDpNKoSREMpE/5gMAvxSuDCURpXzWRuLQYgT1nGs1MPyOVBZqgoAOnJtQBDWsdRE7jz9icZ8SpCSUqaBMDw6wLSJHhO373XAOXztdwQyCnElmDkEj2FvW+CeLUysmoXA3TVAlTfXIsenW3zeOhGZUK1QSy1qZYC3han8vESPv98bUc4xUalCt9YhiTzneJF+mPrLltKChU72vYPQBUVJiSwWdh0PrOP1RWpsAV7tnnT3sbi5gzGoR/scVehaZ5WoZHXljHiLA0nHMC9/fBGZzjsPH3TxZWAYECNm21N6ADeBjP+kx3RotQpgQf2pJEzNrUmiBHPkdsDtA6IOvRCkk8xvG+20xbHrJUluQzKZOx329utt8ZVag+0J6W+4CbWwXlqxJClbn1E4i7OlUx3wpKjAHvH6QZ326TJ2FsXXZns45Ieq73BGkzIM7n5WHQ7Yy4F2TqIne1qZGxRZOqb3IFwBMxINsUFLKTpq1TUuLKpKxvckXJ6DbD44Ptk8k10g9OGU0JISbze8fz/HGktB3jpjDu9Ig139dIP8AG/rjGlndE3aoD5AX9STi5EIp58ofgPtj7xXIZbN01FaktQK0gGRfnsRY8xscfcvn7Hw/MGcfKeYZjOlSB+9EfjjGPfDuBZOl/VUKNOTJGgb7TgL9XG6n7/ywwq5lJEkA7C//AB+GMdR6j7sZpMybQir8JpOQzKCwEKSASPnttywu/V2mAUAOkkkjrNjJ3I8sVBTpjH6OZ3xFxTHTJ2vwBG0iWGkWjly5jpbCSr2NqCq7pWGl1AIgrsANxPTF6KB2OMKyAb4VY0ndB5aoh04dUQMqZjUVmVqQdhJvE7X54R1acRVenldDCUZ6kBgdjGkSfLHUKlFZDMouIkDf8x5HC0cBQzoCgie7sDAN9IkalE8pI6dMZwW2a77OdNmmayIzHpl6XdAT1qPsvnHvhbxXNPRqd3WphHAsqvraI3LlpPXwkesYoM3ks5RdqdKnIJZjqfQdU8mXcMIIJ2Oq6mZYcf4lQo0FetlNWsEHW4cyR4gGjfzkThUukF0ujn2Vp6vHIGk3DBT9pjsQxEQL3km9hhiEZxBYkaZGowPDYR5jkZImZ54T5DNAVWeopF5UgbX+GIggrIuOQkHDdakFmp6hTKkAr4TeCRPilZPwkzEXxSSDHZS5Ck3i2aVBkPJ8ryZ6wcMqGTYlIRzv4dLSf7pAj5YneH96oIU+EgEgwR5+a+2HNEsI8NOAvwwSD6NfEVxspKxmuR1qpZCysw+MFfOxi9hj21MFaq050EAEgkQLyA4kgGY9gMBrXkIpUAxJBk+RuBgqnJA3AJ2ENt5nbDWr0TpmlPJLTIVUCgCYG3vIBOPtWTGru1581jpIM79SfbGFdzJYGxtYkeuwv+GA6ufAbSrkE3AUyYO262B39t8ZmSCeKGrQVKqUy4DXPxSNrDcsGMCAdwT0x6zvExWdVCkUgo2CgTz5kaiRsJ2O+2FWcpDWHDOp0w2hiDG0+GJBMSYnztGDOF0UpCFRSg5XAv7g/LD1aEsMzNRAyoV72nEl9XinaAtgDFpsLeeM6/ckeEup5TBA+RJ8oxpQydSrLKoC+8D3kn8cLq9NgYt6g4eqVA7M81XVdg7z9kKI+bC3vOGnZPKU807CsCUCgFCYncAGDsLj388TzhwbDUJuBYx5SD6Y1bjxpzoyiqwFm79wfPURTBIkDw2GNdCybJvtpkVy+cqJTGmmfFTFxAPIeQIIxZ/o0yiil9LNIValOoUCyBpsCGIMktMgGwtzNxz/ALUVsxWean7RlsNGoqBP1ZJY+5xYfonz9WhSbMuv/Zu97knmradcx9mG388Nx9h5Oi3rfpIoKxStRqq3rb5YKXt9knQA1AhAAhgR05xg7i65aooYaWLCZAnl7YU0OyuTaS9PUZ9B6QD/ADOD+wtro/Vu1mXbaordAraj7Ksk/LC7Mdo6lxTy1dyf3Qv/AJ2Uj5Yr+HZCjSAFOmiL5KBgxnG2hiOoWB8zbB2G0cufjmdYwctVpjqwke+m334a0Kdep/WVYHTQw++Til4/2mpZddnJ/dUG3pMm/IThB+uKgFu6eNyr0HX3BCj78KNTqw7K8KNO6aHf952v8x/HG857+xo/6n/9YU5Xt9kGPiOg+sfjAwX+u+V/c/1B+eCKUa49k2wEhiJM9caGoOWFCbEg4FdOuPzVNhjGs0XJwLNR8UEWIkdMC1873ZNsevpXi33wLnnB5gnAk6CRnb/i+YNai+WYqe7ZTHPxCLdcSCZqq1bXmAKhAK3BY3tbUT4rDlHlik7WEppEC+rlMDw7H3OJJazoZRnU+TQPyxo7QXo+5ynTQnVTOqTp0z/Dw28gMZcNz5pmxPO0yDIi6mxxjma1VjJZief88/fHjhWUrVand0qb1GMWUE/M8h5m2G46MnTLXK8ROnRBB0i1lAnmCCSPaZw1p5hSpM8ovP4nw/MYX1OBPlKZeqlMpAD6b6WJgTIkzMeHnG/MYZuifDBA1WgxtHqw9xjmlFpl+SZQ/SUUEqPqgC+mZ6E/szj1Xz6KsA7CIKHf+9/EKB54l8zxSlTOpQVI30+GRy5sJ85Bwvz/AB4VAUUKNUQCoLMTaxRRG++/nhlFv0K2hzm+0EWpSGW0hh7xN9XKSD64BqcYzaujUxqFtYOi4t4Zk2IiZuCMTlN3ZiEVlBsZmT1ubi+4w54dl3XcEjpqj/0nFFFITl9FrX4jTqKKoQUmAvTBDEx0CA3PQTg3grZZ/wCvWoFYAgyygE3hohhE7/D1IxMZWZ6eX8jDNKsc8FGbsu85RC0vA8U1VYhlgA7GWgEGeXmb4nc/xrJFjTOYoo0eFi9w07GLQfeJthVlCsliIk9PfHjO5ZKxAdVYDbUAfxwGrVMRr6GWb4S9G7gQZggyLcvI84PlgQvSLBagqMDN6dMuRzuAQY9JwJSy1OlZFReQiFn0jfBTp4dUGJ3j+P8AHBXRgvOdnkVA6o76jIQ0/kWki37tz5Rg7s9RoZXL18vX10vpBGjvBpUNHhI1HUDIAJIiwviYq5nw6dVVBy7qo6H/AOmooj1wVw7juWp0jQrojAEPrqpqJMi5fUzM3O6jbBxp2ZJJb2aZPtaBCPSDOhKjSTytcTvy6YoMpxyq4hcs69Cw/hy+WIuucpW/aU5oZl5KdzWB1zca1XU1Mxcgra8xhJl+P16dRkqZmsQrEA6mhoPrafXD7XYqVna8rWrEHUp6gRYe+N2R6wKPKr1Vyv4XPzjyxDcIz4qgftmEiw7wt94Jw+4W70nh2LIbSWLAHrfl/wA4JqGuX4TRpHwoJNixuT6k3+/HipQi2kFZ5D+f5GGCxABOoxc/7Y+1yI2AjacKxosj852MpVGJZF9Y5YF/9nuW+z+P54tGzSAeJ1Xn8QH3EzGMP6UpfbPyb8sCkZ2hY2etj5VzmJgsZFzthlSPhH89cT5DUM1zk2Jxjms5uMKuvp+eMMyx68hjN6MaZviBQeLb+fuwoftCBZfET1wPmWJQ/wCL8Tifyux9DgBSQ2+kVHOtpYj4SQDHlERvz3wbkMojOjZuSu0qvynSpt7fLGOX5e2Cq+CCStGPGeD5fvCcuwKR9cGfQSoMdMEcF4tWywK0VpkNBIZdo5Agjrz+7GPLGtAXOCtdA46CON5+tmqZpVFVUYiVQRMEMPESxEEDYjbE7R7LrJ1KfPxN+eKxBbGKm+C2zEvmezVNDamY8yWx7TgVKwgL1sY9SYsMOs656nb88eeHCx9MB2EAo5SmpJkPO8aj58gSRg1aSyCEP+WPnMYJHxYy1GTc8sA12FU8lC6ogH0P4Yyi+0jzGCm2PpjzwM+Fjz64dIWzA3sRc7Y1cRa56SZxvmB419D+GBah2wGFGLEKQCTJ2Alvw/HHx1vIg4MpII2GFvEv6ufP8sZGB6+qDsLdCY+62JzPU3Yn+fwxV5dAVEgG4/8ANGL/ALPUwqjSAviIsItq29MaT47GjHkcb4FkM6G77L5epVsV1aGYRIkBhsbAeWDshRo5qtToaKoeoyiymVOxOxEASSTFrnHTOylQjilRASFIeVBsbDlth9lsqiV8w6IqsXILKoBIMEiReJvGKJWkxJx4ujln6SOz1DLIj5ek1Ih4LA+EggkCSZL2t5TiVy3aaogANaqpB2UiPxP4Y6X+mhQcnSkD+vH/AONvzPzxw2soGwwWhUXuW/SBmvgRi52kDxfM2xUcHpZjMoXr1XpsWhQp1MQNySbC8jwgRBuZtzbs58f+E47F2eP7On/8qmfc6pPqeeNBW6BklS0LHzQos1KhQcuI1O0y3nqO/wA8fvp+d/sm/wBQ4I7WVmSmrIxViTJUkE3fmPQfLED/AE1mP+8Vv9RvzwJQ32NDJa6P/9k="/>
          <p:cNvSpPr>
            <a:spLocks noChangeAspect="1" noChangeArrowheads="1"/>
          </p:cNvSpPr>
          <p:nvPr/>
        </p:nvSpPr>
        <p:spPr bwMode="auto">
          <a:xfrm>
            <a:off x="155575" y="-1790700"/>
            <a:ext cx="4610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2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77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45058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1"/>
            <a:ext cx="1600199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DELL\Desktop\Picture of Report\DSC00359.JPG"/>
          <p:cNvPicPr/>
          <p:nvPr/>
        </p:nvPicPr>
        <p:blipFill>
          <a:blip r:embed="rId2" cstate="print"/>
          <a:srcRect t="40306"/>
          <a:stretch>
            <a:fillRect/>
          </a:stretch>
        </p:blipFill>
        <p:spPr bwMode="auto">
          <a:xfrm>
            <a:off x="-12879" y="3048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Content Placeholder 2"/>
          <p:cNvSpPr txBox="1">
            <a:spLocks/>
          </p:cNvSpPr>
          <p:nvPr/>
        </p:nvSpPr>
        <p:spPr>
          <a:xfrm>
            <a:off x="457200" y="2743200"/>
            <a:ext cx="82296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haroni" pitchFamily="2" charset="-79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xmlns="" val="243354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 descr="D:\FPO\FPO_CMES\Narayangonj FPO Picture\Naraynaganj Field Visit Picture\DSCN2259.JPG"/>
          <p:cNvPicPr/>
          <p:nvPr/>
        </p:nvPicPr>
        <p:blipFill>
          <a:blip r:embed="rId3" cstate="print"/>
          <a:srcRect r="10870"/>
          <a:stretch>
            <a:fillRect/>
          </a:stretch>
        </p:blipFill>
        <p:spPr bwMode="auto">
          <a:xfrm>
            <a:off x="1143000" y="2133600"/>
            <a:ext cx="3505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" name="Picture 76" descr="D:\FPO\FPO_CMES\Narayangonj FPO Picture\Mobile- Nrayanganj\20150520_095723.jpg"/>
          <p:cNvPicPr/>
          <p:nvPr/>
        </p:nvPicPr>
        <p:blipFill>
          <a:blip r:embed="rId4" cstate="print"/>
          <a:srcRect l="25481" r="17468"/>
          <a:stretch>
            <a:fillRect/>
          </a:stretch>
        </p:blipFill>
        <p:spPr bwMode="auto">
          <a:xfrm>
            <a:off x="4648200" y="2133600"/>
            <a:ext cx="33909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2" descr="https://lh3.googleusercontent.com/-GqF9AmCvl4c/AAAAAAAAAAI/AAAAAAAAACE/SpZZsmMMnyI/s120-c/phot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257799"/>
            <a:ext cx="1600200" cy="1600201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410200"/>
            <a:ext cx="1368138" cy="1447800"/>
            <a:chOff x="579" y="1085"/>
            <a:chExt cx="5323" cy="61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579" y="1085"/>
              <a:ext cx="5323" cy="5336"/>
              <a:chOff x="2520" y="720"/>
              <a:chExt cx="5323" cy="5336"/>
            </a:xfrm>
          </p:grpSpPr>
          <p:sp>
            <p:nvSpPr>
              <p:cNvPr id="5131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2520" y="720"/>
                <a:ext cx="5323" cy="5336"/>
                <a:chOff x="6529" y="1403"/>
                <a:chExt cx="5323" cy="5336"/>
              </a:xfrm>
            </p:grpSpPr>
            <p:grpSp>
              <p:nvGrpSpPr>
                <p:cNvPr id="5" name="Group 6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323" cy="5336"/>
                  <a:chOff x="6529" y="1403"/>
                  <a:chExt cx="5323" cy="5336"/>
                </a:xfrm>
              </p:grpSpPr>
              <p:sp>
                <p:nvSpPr>
                  <p:cNvPr id="5135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323" cy="5336"/>
                    <a:chOff x="2942" y="1994"/>
                    <a:chExt cx="5323" cy="5336"/>
                  </a:xfrm>
                </p:grpSpPr>
                <p:grpSp>
                  <p:nvGrpSpPr>
                    <p:cNvPr id="7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8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177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78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79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0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1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2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3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4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5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5154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5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6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7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8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9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0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1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2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3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4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5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6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7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8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9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0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1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2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3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4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5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176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5138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9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5146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47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48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149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5150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5151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5152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5140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1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2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500" y="3461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3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4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5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5134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 dirty="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5130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66" name="Title 7"/>
          <p:cNvSpPr txBox="1">
            <a:spLocks/>
          </p:cNvSpPr>
          <p:nvPr/>
        </p:nvSpPr>
        <p:spPr>
          <a:xfrm>
            <a:off x="381000" y="990600"/>
            <a:ext cx="8229600" cy="46482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     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33400" y="1219200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SPACE is a Child &amp; Women Focused WASH  NGO founded in 2003 which is holds legal status   </a:t>
            </a:r>
          </a:p>
          <a:p>
            <a:pPr algn="ctr"/>
            <a:endParaRPr lang="en-US" sz="2800" dirty="0"/>
          </a:p>
        </p:txBody>
      </p:sp>
      <p:sp>
        <p:nvSpPr>
          <p:cNvPr id="67" name="Rectangle 5"/>
          <p:cNvSpPr>
            <a:spLocks noChangeArrowheads="1"/>
          </p:cNvSpPr>
          <p:nvPr/>
        </p:nvSpPr>
        <p:spPr bwMode="auto">
          <a:xfrm>
            <a:off x="2209800" y="6150114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4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391400" y="0"/>
            <a:ext cx="1752600" cy="1295399"/>
          </a:xfrm>
          <a:prstGeom prst="rect">
            <a:avLst/>
          </a:prstGeom>
          <a:noFill/>
        </p:spPr>
      </p:pic>
      <p:pic>
        <p:nvPicPr>
          <p:cNvPr id="75" name="Picture 14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10001" y="1"/>
            <a:ext cx="1219199" cy="1371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 descr="https://lh3.googleusercontent.com/-GqF9AmCvl4c/AAAAAAAAAAI/AAAAAAAAACE/SpZZsmMMnyI/s120-c/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257799"/>
            <a:ext cx="1600200" cy="1600201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257800"/>
            <a:ext cx="1295400" cy="1600200"/>
            <a:chOff x="579" y="1085"/>
            <a:chExt cx="5040" cy="61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5131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5" name="Group 6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5135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7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8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177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78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79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0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1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2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3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4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5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5154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5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6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7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8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9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0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1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2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3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4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5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6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7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8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9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0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1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2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3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4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5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176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5138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9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5146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47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48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149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5150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5151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5152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5140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1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2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3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4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5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5134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5130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66" name="Title 7"/>
          <p:cNvSpPr txBox="1">
            <a:spLocks/>
          </p:cNvSpPr>
          <p:nvPr/>
        </p:nvSpPr>
        <p:spPr>
          <a:xfrm>
            <a:off x="381000" y="1447800"/>
            <a:ext cx="8229600" cy="8382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     </a:t>
            </a:r>
          </a:p>
        </p:txBody>
      </p:sp>
      <p:sp>
        <p:nvSpPr>
          <p:cNvPr id="67" name="Text Box 4"/>
          <p:cNvSpPr txBox="1">
            <a:spLocks noChangeArrowheads="1"/>
          </p:cNvSpPr>
          <p:nvPr/>
        </p:nvSpPr>
        <p:spPr bwMode="auto">
          <a:xfrm>
            <a:off x="381000" y="1371600"/>
            <a:ext cx="8458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SPACE envisages a hunger-free </a:t>
            </a:r>
            <a:r>
              <a:rPr lang="en-US" sz="2800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country </a:t>
            </a:r>
            <a:r>
              <a:rPr lang="en-US" sz="2800" dirty="0" smtClean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where all children lead a better life with improved health</a:t>
            </a:r>
            <a:r>
              <a:rPr lang="en-US" sz="2800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resources, dignity and security </a:t>
            </a:r>
          </a:p>
        </p:txBody>
      </p:sp>
      <p:pic>
        <p:nvPicPr>
          <p:cNvPr id="69" name="Picture 5" descr="P10101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9066" y="2743201"/>
            <a:ext cx="3363134" cy="3429000"/>
          </a:xfrm>
          <a:prstGeom prst="rect">
            <a:avLst/>
          </a:prstGeom>
          <a:noFill/>
        </p:spPr>
      </p:pic>
      <p:pic>
        <p:nvPicPr>
          <p:cNvPr id="71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69275"/>
            <a:ext cx="1219200" cy="1219200"/>
          </a:xfrm>
          <a:prstGeom prst="rect">
            <a:avLst/>
          </a:prstGeom>
          <a:noFill/>
        </p:spPr>
      </p:pic>
      <p:pic>
        <p:nvPicPr>
          <p:cNvPr id="72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15200" y="228600"/>
            <a:ext cx="1524001" cy="1126435"/>
          </a:xfrm>
          <a:prstGeom prst="rect">
            <a:avLst/>
          </a:prstGeom>
          <a:noFill/>
        </p:spPr>
      </p:pic>
      <p:pic>
        <p:nvPicPr>
          <p:cNvPr id="73" name="Picture 14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40735" y="1"/>
            <a:ext cx="1457741" cy="1524000"/>
          </a:xfrm>
          <a:prstGeom prst="rect">
            <a:avLst/>
          </a:prstGeom>
          <a:noFill/>
        </p:spPr>
      </p:pic>
      <p:sp>
        <p:nvSpPr>
          <p:cNvPr id="74" name="Rectangle 5"/>
          <p:cNvSpPr>
            <a:spLocks noChangeArrowheads="1"/>
          </p:cNvSpPr>
          <p:nvPr/>
        </p:nvSpPr>
        <p:spPr bwMode="auto">
          <a:xfrm>
            <a:off x="2209800" y="6150114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229600" cy="1752600"/>
          </a:xfrm>
        </p:spPr>
        <p:txBody>
          <a:bodyPr>
            <a:noAutofit/>
          </a:bodyPr>
          <a:lstStyle/>
          <a:p>
            <a:pPr lvl="0" algn="l">
              <a:buFont typeface="Arial" pitchFamily="34" charset="0"/>
              <a:buChar char="•"/>
            </a:pPr>
            <a:endParaRPr lang="en-US" sz="28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" pitchFamily="34" charset="0"/>
              <a:cs typeface="Arial" pitchFamily="34" charset="0"/>
            </a:endParaRPr>
          </a:p>
          <a:p>
            <a:pPr lvl="0" algn="l">
              <a:buFont typeface="Arial" pitchFamily="34" charset="0"/>
              <a:buChar char="•"/>
            </a:pPr>
            <a:endParaRPr lang="en-US" sz="28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" pitchFamily="34" charset="0"/>
            </a:endParaRPr>
          </a:p>
          <a:p>
            <a:pPr algn="l"/>
            <a:endParaRPr lang="en-US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5"/>
          <p:cNvSpPr>
            <a:spLocks noGrp="1"/>
          </p:cNvSpPr>
          <p:nvPr>
            <p:ph type="ctrTitle"/>
          </p:nvPr>
        </p:nvSpPr>
        <p:spPr>
          <a:xfrm>
            <a:off x="1371600" y="1752600"/>
            <a:ext cx="6629400" cy="3429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8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History of the Project </a:t>
            </a:r>
            <a:endParaRPr lang="en-US" sz="8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1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5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6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8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76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43010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0"/>
            <a:ext cx="1524000" cy="1524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 descr="https://lh3.googleusercontent.com/-GqF9AmCvl4c/AAAAAAAAAAI/AAAAAAAAACE/SpZZsmMMnyI/s120-c/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257799"/>
            <a:ext cx="1600200" cy="1600201"/>
          </a:xfrm>
          <a:prstGeom prst="rect">
            <a:avLst/>
          </a:prstGeom>
          <a:noFill/>
        </p:spPr>
      </p:pic>
      <p:pic>
        <p:nvPicPr>
          <p:cNvPr id="5122" name="Picture 66" descr="http://www.theodora.com/maps/banglad2.gif"/>
          <p:cNvPicPr>
            <a:picLocks noChangeAspect="1" noChangeArrowheads="1"/>
          </p:cNvPicPr>
          <p:nvPr/>
        </p:nvPicPr>
        <p:blipFill>
          <a:blip r:embed="rId3"/>
          <a:srcRect r="13351"/>
          <a:stretch>
            <a:fillRect/>
          </a:stretch>
        </p:blipFill>
        <p:spPr bwMode="auto">
          <a:xfrm>
            <a:off x="5029200" y="1590675"/>
            <a:ext cx="396240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5131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5" name="Group 6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5135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7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8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177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78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79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0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1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2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3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4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85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5154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5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6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7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8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59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0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1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2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3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4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5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6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7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8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69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0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1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2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3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4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75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176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5138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9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5146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47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48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149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5150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5151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5152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5140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1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2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3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4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5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5134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5130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sp>
        <p:nvSpPr>
          <p:cNvPr id="67" name="Rectangle 9"/>
          <p:cNvSpPr>
            <a:spLocks noChangeArrowheads="1"/>
          </p:cNvSpPr>
          <p:nvPr/>
        </p:nvSpPr>
        <p:spPr bwMode="auto">
          <a:xfrm>
            <a:off x="0" y="2057400"/>
            <a:ext cx="50292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A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Bangladesh is one of the small countries in South Asia with an area of 147, 570 sq. </a:t>
            </a:r>
            <a:r>
              <a:rPr lang="en-AU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Kms</a:t>
            </a:r>
            <a:endParaRPr lang="en-A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  <a:defRPr/>
            </a:pPr>
            <a:endParaRPr lang="en-A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en-A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Its population size is about 162.9 million according to the Human Development Report (2016).</a:t>
            </a:r>
          </a:p>
          <a:p>
            <a:pPr>
              <a:defRPr/>
            </a:pPr>
            <a:r>
              <a:rPr lang="en-A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A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Bangladesh is one of the most densely populated and  stands the world's 8th most populous country. </a:t>
            </a:r>
            <a:endParaRPr lang="en-US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Per capita income is US$ 1,314. But still </a:t>
            </a: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41% people less than 2 US$ in </a:t>
            </a: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a day</a:t>
            </a:r>
            <a:r>
              <a:rPr lang="en-US" dirty="0" smtClean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  <a:endParaRPr lang="en-US" dirty="0">
              <a:solidFill>
                <a:schemeClr val="accent5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91400" y="0"/>
            <a:ext cx="1752600" cy="1295399"/>
          </a:xfrm>
          <a:prstGeom prst="rect">
            <a:avLst/>
          </a:prstGeom>
          <a:noFill/>
        </p:spPr>
      </p:pic>
      <p:pic>
        <p:nvPicPr>
          <p:cNvPr id="72" name="Picture 14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01547" y="1"/>
            <a:ext cx="1311966" cy="1371599"/>
          </a:xfrm>
          <a:prstGeom prst="rect">
            <a:avLst/>
          </a:prstGeom>
          <a:noFill/>
        </p:spPr>
      </p:pic>
      <p:pic>
        <p:nvPicPr>
          <p:cNvPr id="73" name="Picture 2" descr="https://lh3.googleusercontent.com/-GqF9AmCvl4c/AAAAAAAAAAI/AAAAAAAAACE/SpZZsmMMnyI/s120-c/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5638799"/>
            <a:ext cx="1219200" cy="1219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2819400" cy="6096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Project History-1</a:t>
            </a:r>
            <a:endParaRPr 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791200"/>
            <a:ext cx="914400" cy="1066800"/>
            <a:chOff x="579" y="1085"/>
            <a:chExt cx="5040" cy="6160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11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5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6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8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pic>
        <p:nvPicPr>
          <p:cNvPr id="71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68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41986" name="Picture 2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00" y="0"/>
            <a:ext cx="1676400" cy="1676401"/>
          </a:xfrm>
          <a:prstGeom prst="rect">
            <a:avLst/>
          </a:prstGeom>
          <a:noFill/>
        </p:spPr>
      </p:pic>
      <p:sp>
        <p:nvSpPr>
          <p:cNvPr id="70" name="Rectangle 69"/>
          <p:cNvSpPr/>
          <p:nvPr/>
        </p:nvSpPr>
        <p:spPr>
          <a:xfrm>
            <a:off x="304800" y="2209800"/>
            <a:ext cx="8458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q"/>
            </a:pP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recent survey reveals about 5.5 million urban poor workers are outdoors for 5 to 8 hours a day. </a:t>
            </a:r>
          </a:p>
          <a:p>
            <a:pPr lvl="0"/>
            <a:endParaRPr lang="en-US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q"/>
            </a:pP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About 2-3 million people stay on streets for earning purpose and other necessities. </a:t>
            </a:r>
          </a:p>
          <a:p>
            <a:pPr lvl="0"/>
            <a:endParaRPr lang="en-US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q"/>
            </a:pP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About 3 million people travel daily to Dhaka city from neighbouring areas and return by evening. </a:t>
            </a:r>
            <a:endParaRPr lang="en-US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withwta.org/images/img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5675242"/>
            <a:ext cx="1600200" cy="1182757"/>
          </a:xfrm>
          <a:prstGeom prst="rect">
            <a:avLst/>
          </a:prstGeom>
          <a:noFill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8600" y="5638800"/>
            <a:ext cx="1066800" cy="1219200"/>
            <a:chOff x="579" y="1085"/>
            <a:chExt cx="5040" cy="6160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579" y="1085"/>
              <a:ext cx="5040" cy="5336"/>
              <a:chOff x="2520" y="720"/>
              <a:chExt cx="5040" cy="5336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550" y="720"/>
                <a:ext cx="5010" cy="5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" name="Group 12"/>
              <p:cNvGrpSpPr>
                <a:grpSpLocks/>
              </p:cNvGrpSpPr>
              <p:nvPr/>
            </p:nvGrpSpPr>
            <p:grpSpPr bwMode="auto">
              <a:xfrm>
                <a:off x="2520" y="720"/>
                <a:ext cx="5010" cy="5336"/>
                <a:chOff x="6529" y="1403"/>
                <a:chExt cx="5010" cy="5336"/>
              </a:xfrm>
            </p:grpSpPr>
            <p:grpSp>
              <p:nvGrpSpPr>
                <p:cNvPr id="8" name="Group 13"/>
                <p:cNvGrpSpPr>
                  <a:grpSpLocks/>
                </p:cNvGrpSpPr>
                <p:nvPr/>
              </p:nvGrpSpPr>
              <p:grpSpPr bwMode="auto">
                <a:xfrm>
                  <a:off x="6529" y="1403"/>
                  <a:ext cx="5010" cy="5336"/>
                  <a:chOff x="6529" y="1403"/>
                  <a:chExt cx="5010" cy="5336"/>
                </a:xfrm>
              </p:grpSpPr>
              <p:sp>
                <p:nvSpPr>
                  <p:cNvPr id="14" name="Freeform 7"/>
                  <p:cNvSpPr>
                    <a:spLocks/>
                  </p:cNvSpPr>
                  <p:nvPr/>
                </p:nvSpPr>
                <p:spPr bwMode="auto">
                  <a:xfrm>
                    <a:off x="8723" y="1606"/>
                    <a:ext cx="302" cy="351"/>
                  </a:xfrm>
                  <a:custGeom>
                    <a:avLst/>
                    <a:gdLst>
                      <a:gd name="T0" fmla="*/ 27 w 245"/>
                      <a:gd name="T1" fmla="*/ 95 h 254"/>
                      <a:gd name="T2" fmla="*/ 202 w 245"/>
                      <a:gd name="T3" fmla="*/ 670 h 254"/>
                      <a:gd name="T4" fmla="*/ 466 w 245"/>
                      <a:gd name="T5" fmla="*/ 1609 h 254"/>
                      <a:gd name="T6" fmla="*/ 844 w 245"/>
                      <a:gd name="T7" fmla="*/ 1609 h 254"/>
                      <a:gd name="T8" fmla="*/ 555 w 245"/>
                      <a:gd name="T9" fmla="*/ 670 h 254"/>
                      <a:gd name="T10" fmla="*/ 378 w 245"/>
                      <a:gd name="T11" fmla="*/ 95 h 254"/>
                      <a:gd name="T12" fmla="*/ 27 w 245"/>
                      <a:gd name="T13" fmla="*/ 95 h 2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45"/>
                      <a:gd name="T22" fmla="*/ 0 h 254"/>
                      <a:gd name="T23" fmla="*/ 245 w 245"/>
                      <a:gd name="T24" fmla="*/ 254 h 25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45" h="254">
                        <a:moveTo>
                          <a:pt x="8" y="14"/>
                        </a:moveTo>
                        <a:cubicBezTo>
                          <a:pt x="0" y="28"/>
                          <a:pt x="37" y="60"/>
                          <a:pt x="58" y="96"/>
                        </a:cubicBezTo>
                        <a:cubicBezTo>
                          <a:pt x="79" y="132"/>
                          <a:pt x="103" y="208"/>
                          <a:pt x="133" y="231"/>
                        </a:cubicBezTo>
                        <a:cubicBezTo>
                          <a:pt x="163" y="254"/>
                          <a:pt x="237" y="253"/>
                          <a:pt x="241" y="231"/>
                        </a:cubicBezTo>
                        <a:cubicBezTo>
                          <a:pt x="245" y="209"/>
                          <a:pt x="180" y="132"/>
                          <a:pt x="158" y="96"/>
                        </a:cubicBezTo>
                        <a:cubicBezTo>
                          <a:pt x="136" y="60"/>
                          <a:pt x="129" y="28"/>
                          <a:pt x="108" y="14"/>
                        </a:cubicBezTo>
                        <a:cubicBezTo>
                          <a:pt x="87" y="0"/>
                          <a:pt x="16" y="0"/>
                          <a:pt x="8" y="14"/>
                        </a:cubicBezTo>
                        <a:close/>
                      </a:path>
                    </a:pathLst>
                  </a:custGeom>
                  <a:solidFill>
                    <a:srgbClr val="70FD9E"/>
                  </a:solidFill>
                  <a:ln w="19050">
                    <a:solidFill>
                      <a:srgbClr val="45F737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1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6529" y="1403"/>
                    <a:ext cx="5010" cy="5336"/>
                    <a:chOff x="2942" y="1994"/>
                    <a:chExt cx="5010" cy="5336"/>
                  </a:xfrm>
                </p:grpSpPr>
                <p:grpSp>
                  <p:nvGrpSpPr>
                    <p:cNvPr id="12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2" y="1994"/>
                      <a:ext cx="5010" cy="5336"/>
                      <a:chOff x="2934" y="1998"/>
                      <a:chExt cx="5010" cy="5336"/>
                    </a:xfrm>
                  </p:grpSpPr>
                  <p:grpSp>
                    <p:nvGrpSpPr>
                      <p:cNvPr id="15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34" y="1998"/>
                        <a:ext cx="5010" cy="5336"/>
                        <a:chOff x="2934" y="1998"/>
                        <a:chExt cx="5010" cy="5336"/>
                      </a:xfrm>
                    </p:grpSpPr>
                    <p:sp>
                      <p:nvSpPr>
                        <p:cNvPr id="56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09"/>
                          <a:ext cx="5010" cy="5325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7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66" y="2119"/>
                          <a:ext cx="2377" cy="187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8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9" y="2336"/>
                          <a:ext cx="1290" cy="965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9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22" y="1998"/>
                          <a:ext cx="3464" cy="268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4" y="2051"/>
                          <a:ext cx="4250" cy="3248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2021"/>
                          <a:ext cx="5010" cy="5179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2" name="AutoShap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447" y="2569"/>
                          <a:ext cx="2004" cy="4834"/>
                        </a:xfrm>
                        <a:prstGeom prst="moon">
                          <a:avLst>
                            <a:gd name="adj" fmla="val 0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Oval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34" y="1998"/>
                          <a:ext cx="5010" cy="4944"/>
                        </a:xfrm>
                        <a:prstGeom prst="ellipse">
                          <a:avLst/>
                        </a:prstGeom>
                        <a:noFill/>
                        <a:ln w="317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AutoShap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376" y="2953"/>
                          <a:ext cx="2126" cy="5010"/>
                        </a:xfrm>
                        <a:prstGeom prst="moon">
                          <a:avLst>
                            <a:gd name="adj" fmla="val 139"/>
                          </a:avLst>
                        </a:prstGeom>
                        <a:noFill/>
                        <a:ln w="254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3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18" y="3186"/>
                        <a:ext cx="870" cy="3919"/>
                      </a:xfrm>
                      <a:custGeom>
                        <a:avLst/>
                        <a:gdLst>
                          <a:gd name="T0" fmla="*/ 862 w 870"/>
                          <a:gd name="T1" fmla="*/ 20 h 3919"/>
                          <a:gd name="T2" fmla="*/ 822 w 870"/>
                          <a:gd name="T3" fmla="*/ 115 h 3919"/>
                          <a:gd name="T4" fmla="*/ 577 w 870"/>
                          <a:gd name="T5" fmla="*/ 713 h 3919"/>
                          <a:gd name="T6" fmla="*/ 441 w 870"/>
                          <a:gd name="T7" fmla="*/ 1012 h 3919"/>
                          <a:gd name="T8" fmla="*/ 237 w 870"/>
                          <a:gd name="T9" fmla="*/ 1501 h 3919"/>
                          <a:gd name="T10" fmla="*/ 34 w 870"/>
                          <a:gd name="T11" fmla="*/ 2452 h 3919"/>
                          <a:gd name="T12" fmla="*/ 34 w 870"/>
                          <a:gd name="T13" fmla="*/ 3103 h 3919"/>
                          <a:gd name="T14" fmla="*/ 102 w 870"/>
                          <a:gd name="T15" fmla="*/ 3756 h 3919"/>
                          <a:gd name="T16" fmla="*/ 156 w 870"/>
                          <a:gd name="T17" fmla="*/ 3919 h 3919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870"/>
                          <a:gd name="T28" fmla="*/ 0 h 3919"/>
                          <a:gd name="T29" fmla="*/ 870 w 870"/>
                          <a:gd name="T30" fmla="*/ 3919 h 3919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870" h="3919">
                            <a:moveTo>
                              <a:pt x="862" y="20"/>
                            </a:moveTo>
                            <a:cubicBezTo>
                              <a:pt x="866" y="10"/>
                              <a:pt x="870" y="0"/>
                              <a:pt x="822" y="115"/>
                            </a:cubicBezTo>
                            <a:cubicBezTo>
                              <a:pt x="774" y="230"/>
                              <a:pt x="640" y="564"/>
                              <a:pt x="577" y="713"/>
                            </a:cubicBezTo>
                            <a:cubicBezTo>
                              <a:pt x="514" y="862"/>
                              <a:pt x="498" y="881"/>
                              <a:pt x="441" y="1012"/>
                            </a:cubicBezTo>
                            <a:cubicBezTo>
                              <a:pt x="384" y="1143"/>
                              <a:pt x="305" y="1261"/>
                              <a:pt x="237" y="1501"/>
                            </a:cubicBezTo>
                            <a:cubicBezTo>
                              <a:pt x="169" y="1741"/>
                              <a:pt x="68" y="2185"/>
                              <a:pt x="34" y="2452"/>
                            </a:cubicBezTo>
                            <a:cubicBezTo>
                              <a:pt x="0" y="2719"/>
                              <a:pt x="23" y="2886"/>
                              <a:pt x="34" y="3103"/>
                            </a:cubicBezTo>
                            <a:cubicBezTo>
                              <a:pt x="45" y="3320"/>
                              <a:pt x="82" y="3620"/>
                              <a:pt x="102" y="3756"/>
                            </a:cubicBezTo>
                            <a:cubicBezTo>
                              <a:pt x="122" y="3892"/>
                              <a:pt x="139" y="3905"/>
                              <a:pt x="156" y="3919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93" y="3287"/>
                        <a:ext cx="437" cy="4033"/>
                      </a:xfrm>
                      <a:custGeom>
                        <a:avLst/>
                        <a:gdLst>
                          <a:gd name="T0" fmla="*/ 437 w 437"/>
                          <a:gd name="T1" fmla="*/ 0 h 4033"/>
                          <a:gd name="T2" fmla="*/ 369 w 437"/>
                          <a:gd name="T3" fmla="*/ 285 h 4033"/>
                          <a:gd name="T4" fmla="*/ 295 w 437"/>
                          <a:gd name="T5" fmla="*/ 683 h 4033"/>
                          <a:gd name="T6" fmla="*/ 193 w 437"/>
                          <a:gd name="T7" fmla="*/ 1182 h 4033"/>
                          <a:gd name="T8" fmla="*/ 111 w 437"/>
                          <a:gd name="T9" fmla="*/ 1657 h 4033"/>
                          <a:gd name="T10" fmla="*/ 16 w 437"/>
                          <a:gd name="T11" fmla="*/ 2336 h 4033"/>
                          <a:gd name="T12" fmla="*/ 16 w 437"/>
                          <a:gd name="T13" fmla="*/ 3301 h 4033"/>
                          <a:gd name="T14" fmla="*/ 84 w 437"/>
                          <a:gd name="T15" fmla="*/ 3641 h 4033"/>
                          <a:gd name="T16" fmla="*/ 220 w 437"/>
                          <a:gd name="T17" fmla="*/ 4033 h 4033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37"/>
                          <a:gd name="T28" fmla="*/ 0 h 4033"/>
                          <a:gd name="T29" fmla="*/ 437 w 437"/>
                          <a:gd name="T30" fmla="*/ 4033 h 4033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37" h="4033">
                            <a:moveTo>
                              <a:pt x="437" y="0"/>
                            </a:moveTo>
                            <a:cubicBezTo>
                              <a:pt x="415" y="85"/>
                              <a:pt x="393" y="171"/>
                              <a:pt x="369" y="285"/>
                            </a:cubicBezTo>
                            <a:cubicBezTo>
                              <a:pt x="345" y="399"/>
                              <a:pt x="324" y="534"/>
                              <a:pt x="295" y="683"/>
                            </a:cubicBezTo>
                            <a:cubicBezTo>
                              <a:pt x="266" y="832"/>
                              <a:pt x="224" y="1020"/>
                              <a:pt x="193" y="1182"/>
                            </a:cubicBezTo>
                            <a:cubicBezTo>
                              <a:pt x="162" y="1344"/>
                              <a:pt x="140" y="1465"/>
                              <a:pt x="111" y="1657"/>
                            </a:cubicBezTo>
                            <a:cubicBezTo>
                              <a:pt x="82" y="1849"/>
                              <a:pt x="32" y="2062"/>
                              <a:pt x="16" y="2336"/>
                            </a:cubicBezTo>
                            <a:cubicBezTo>
                              <a:pt x="0" y="2610"/>
                              <a:pt x="5" y="3083"/>
                              <a:pt x="16" y="3301"/>
                            </a:cubicBezTo>
                            <a:cubicBezTo>
                              <a:pt x="27" y="3519"/>
                              <a:pt x="50" y="3519"/>
                              <a:pt x="84" y="3641"/>
                            </a:cubicBezTo>
                            <a:cubicBezTo>
                              <a:pt x="118" y="3763"/>
                              <a:pt x="169" y="3898"/>
                              <a:pt x="220" y="403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5" name="Freeform 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08" y="3172"/>
                        <a:ext cx="1291" cy="3634"/>
                      </a:xfrm>
                      <a:custGeom>
                        <a:avLst/>
                        <a:gdLst>
                          <a:gd name="T0" fmla="*/ 232 w 1291"/>
                          <a:gd name="T1" fmla="*/ 3634 h 3634"/>
                          <a:gd name="T2" fmla="*/ 82 w 1291"/>
                          <a:gd name="T3" fmla="*/ 3335 h 3634"/>
                          <a:gd name="T4" fmla="*/ 14 w 1291"/>
                          <a:gd name="T5" fmla="*/ 2914 h 3634"/>
                          <a:gd name="T6" fmla="*/ 14 w 1291"/>
                          <a:gd name="T7" fmla="*/ 2588 h 3634"/>
                          <a:gd name="T8" fmla="*/ 96 w 1291"/>
                          <a:gd name="T9" fmla="*/ 2113 h 3634"/>
                          <a:gd name="T10" fmla="*/ 272 w 1291"/>
                          <a:gd name="T11" fmla="*/ 1569 h 3634"/>
                          <a:gd name="T12" fmla="*/ 510 w 1291"/>
                          <a:gd name="T13" fmla="*/ 1066 h 3634"/>
                          <a:gd name="T14" fmla="*/ 979 w 1291"/>
                          <a:gd name="T15" fmla="*/ 346 h 3634"/>
                          <a:gd name="T16" fmla="*/ 1291 w 1291"/>
                          <a:gd name="T17" fmla="*/ 0 h 3634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91"/>
                          <a:gd name="T28" fmla="*/ 0 h 3634"/>
                          <a:gd name="T29" fmla="*/ 1291 w 1291"/>
                          <a:gd name="T30" fmla="*/ 3634 h 3634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91" h="3634">
                            <a:moveTo>
                              <a:pt x="232" y="3634"/>
                            </a:moveTo>
                            <a:cubicBezTo>
                              <a:pt x="175" y="3544"/>
                              <a:pt x="118" y="3455"/>
                              <a:pt x="82" y="3335"/>
                            </a:cubicBezTo>
                            <a:cubicBezTo>
                              <a:pt x="46" y="3215"/>
                              <a:pt x="25" y="3038"/>
                              <a:pt x="14" y="2914"/>
                            </a:cubicBezTo>
                            <a:cubicBezTo>
                              <a:pt x="3" y="2790"/>
                              <a:pt x="0" y="2721"/>
                              <a:pt x="14" y="2588"/>
                            </a:cubicBezTo>
                            <a:cubicBezTo>
                              <a:pt x="28" y="2455"/>
                              <a:pt x="53" y="2283"/>
                              <a:pt x="96" y="2113"/>
                            </a:cubicBezTo>
                            <a:cubicBezTo>
                              <a:pt x="139" y="1943"/>
                              <a:pt x="203" y="1744"/>
                              <a:pt x="272" y="1569"/>
                            </a:cubicBezTo>
                            <a:cubicBezTo>
                              <a:pt x="341" y="1394"/>
                              <a:pt x="392" y="1270"/>
                              <a:pt x="510" y="1066"/>
                            </a:cubicBezTo>
                            <a:cubicBezTo>
                              <a:pt x="628" y="862"/>
                              <a:pt x="849" y="524"/>
                              <a:pt x="979" y="346"/>
                            </a:cubicBezTo>
                            <a:cubicBezTo>
                              <a:pt x="1109" y="168"/>
                              <a:pt x="1200" y="84"/>
                              <a:pt x="1291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" name="Freeform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2" y="3070"/>
                        <a:ext cx="1575" cy="3030"/>
                      </a:xfrm>
                      <a:custGeom>
                        <a:avLst/>
                        <a:gdLst>
                          <a:gd name="T0" fmla="*/ 12 w 1575"/>
                          <a:gd name="T1" fmla="*/ 3030 h 3030"/>
                          <a:gd name="T2" fmla="*/ 12 w 1575"/>
                          <a:gd name="T3" fmla="*/ 2568 h 3030"/>
                          <a:gd name="T4" fmla="*/ 81 w 1575"/>
                          <a:gd name="T5" fmla="*/ 2038 h 3030"/>
                          <a:gd name="T6" fmla="*/ 244 w 1575"/>
                          <a:gd name="T7" fmla="*/ 1617 h 3030"/>
                          <a:gd name="T8" fmla="*/ 828 w 1575"/>
                          <a:gd name="T9" fmla="*/ 652 h 3030"/>
                          <a:gd name="T10" fmla="*/ 1575 w 1575"/>
                          <a:gd name="T11" fmla="*/ 0 h 3030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575"/>
                          <a:gd name="T19" fmla="*/ 0 h 3030"/>
                          <a:gd name="T20" fmla="*/ 1575 w 1575"/>
                          <a:gd name="T21" fmla="*/ 3030 h 3030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575" h="3030">
                            <a:moveTo>
                              <a:pt x="12" y="3030"/>
                            </a:moveTo>
                            <a:cubicBezTo>
                              <a:pt x="6" y="2881"/>
                              <a:pt x="0" y="2733"/>
                              <a:pt x="12" y="2568"/>
                            </a:cubicBezTo>
                            <a:cubicBezTo>
                              <a:pt x="24" y="2403"/>
                              <a:pt x="42" y="2196"/>
                              <a:pt x="81" y="2038"/>
                            </a:cubicBezTo>
                            <a:cubicBezTo>
                              <a:pt x="120" y="1880"/>
                              <a:pt x="120" y="1848"/>
                              <a:pt x="244" y="1617"/>
                            </a:cubicBezTo>
                            <a:cubicBezTo>
                              <a:pt x="368" y="1386"/>
                              <a:pt x="606" y="922"/>
                              <a:pt x="828" y="652"/>
                            </a:cubicBezTo>
                            <a:cubicBezTo>
                              <a:pt x="1050" y="382"/>
                              <a:pt x="1312" y="191"/>
                              <a:pt x="1575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7" name="Freeform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99" y="2798"/>
                        <a:ext cx="1824" cy="2501"/>
                      </a:xfrm>
                      <a:custGeom>
                        <a:avLst/>
                        <a:gdLst>
                          <a:gd name="T0" fmla="*/ 47 w 1824"/>
                          <a:gd name="T1" fmla="*/ 2501 h 2501"/>
                          <a:gd name="T2" fmla="*/ 47 w 1824"/>
                          <a:gd name="T3" fmla="*/ 2025 h 2501"/>
                          <a:gd name="T4" fmla="*/ 329 w 1824"/>
                          <a:gd name="T5" fmla="*/ 1359 h 2501"/>
                          <a:gd name="T6" fmla="*/ 1063 w 1824"/>
                          <a:gd name="T7" fmla="*/ 489 h 2501"/>
                          <a:gd name="T8" fmla="*/ 1539 w 1824"/>
                          <a:gd name="T9" fmla="*/ 96 h 2501"/>
                          <a:gd name="T10" fmla="*/ 1824 w 1824"/>
                          <a:gd name="T11" fmla="*/ 0 h 2501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1824"/>
                          <a:gd name="T19" fmla="*/ 0 h 2501"/>
                          <a:gd name="T20" fmla="*/ 1824 w 1824"/>
                          <a:gd name="T21" fmla="*/ 2501 h 2501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1824" h="2501">
                            <a:moveTo>
                              <a:pt x="47" y="2501"/>
                            </a:moveTo>
                            <a:cubicBezTo>
                              <a:pt x="23" y="2358"/>
                              <a:pt x="0" y="2215"/>
                              <a:pt x="47" y="2025"/>
                            </a:cubicBezTo>
                            <a:cubicBezTo>
                              <a:pt x="94" y="1835"/>
                              <a:pt x="160" y="1615"/>
                              <a:pt x="329" y="1359"/>
                            </a:cubicBezTo>
                            <a:cubicBezTo>
                              <a:pt x="498" y="1103"/>
                              <a:pt x="861" y="699"/>
                              <a:pt x="1063" y="489"/>
                            </a:cubicBezTo>
                            <a:cubicBezTo>
                              <a:pt x="1265" y="279"/>
                              <a:pt x="1412" y="177"/>
                              <a:pt x="1539" y="96"/>
                            </a:cubicBezTo>
                            <a:cubicBezTo>
                              <a:pt x="1666" y="15"/>
                              <a:pt x="1745" y="7"/>
                              <a:pt x="182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4" y="2798"/>
                        <a:ext cx="1859" cy="1522"/>
                      </a:xfrm>
                      <a:custGeom>
                        <a:avLst/>
                        <a:gdLst>
                          <a:gd name="T0" fmla="*/ 0 w 1859"/>
                          <a:gd name="T1" fmla="*/ 1522 h 1522"/>
                          <a:gd name="T2" fmla="*/ 218 w 1859"/>
                          <a:gd name="T3" fmla="*/ 1101 h 1522"/>
                          <a:gd name="T4" fmla="*/ 544 w 1859"/>
                          <a:gd name="T5" fmla="*/ 734 h 1522"/>
                          <a:gd name="T6" fmla="*/ 1074 w 1859"/>
                          <a:gd name="T7" fmla="*/ 272 h 1522"/>
                          <a:gd name="T8" fmla="*/ 1859 w 1859"/>
                          <a:gd name="T9" fmla="*/ 0 h 15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59"/>
                          <a:gd name="T16" fmla="*/ 0 h 1522"/>
                          <a:gd name="T17" fmla="*/ 1859 w 1859"/>
                          <a:gd name="T18" fmla="*/ 1522 h 15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59" h="1522">
                            <a:moveTo>
                              <a:pt x="0" y="1522"/>
                            </a:moveTo>
                            <a:cubicBezTo>
                              <a:pt x="63" y="1377"/>
                              <a:pt x="127" y="1232"/>
                              <a:pt x="218" y="1101"/>
                            </a:cubicBezTo>
                            <a:cubicBezTo>
                              <a:pt x="309" y="970"/>
                              <a:pt x="401" y="872"/>
                              <a:pt x="544" y="734"/>
                            </a:cubicBezTo>
                            <a:cubicBezTo>
                              <a:pt x="687" y="596"/>
                              <a:pt x="855" y="394"/>
                              <a:pt x="1074" y="272"/>
                            </a:cubicBezTo>
                            <a:cubicBezTo>
                              <a:pt x="1293" y="150"/>
                              <a:pt x="1576" y="75"/>
                              <a:pt x="1859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9" y="2717"/>
                        <a:ext cx="1644" cy="720"/>
                      </a:xfrm>
                      <a:custGeom>
                        <a:avLst/>
                        <a:gdLst>
                          <a:gd name="T0" fmla="*/ 0 w 1644"/>
                          <a:gd name="T1" fmla="*/ 720 h 720"/>
                          <a:gd name="T2" fmla="*/ 339 w 1644"/>
                          <a:gd name="T3" fmla="*/ 469 h 720"/>
                          <a:gd name="T4" fmla="*/ 693 w 1644"/>
                          <a:gd name="T5" fmla="*/ 190 h 720"/>
                          <a:gd name="T6" fmla="*/ 1087 w 1644"/>
                          <a:gd name="T7" fmla="*/ 81 h 720"/>
                          <a:gd name="T8" fmla="*/ 1644 w 1644"/>
                          <a:gd name="T9" fmla="*/ 0 h 7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644"/>
                          <a:gd name="T16" fmla="*/ 0 h 720"/>
                          <a:gd name="T17" fmla="*/ 1644 w 1644"/>
                          <a:gd name="T18" fmla="*/ 720 h 7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644" h="720">
                            <a:moveTo>
                              <a:pt x="0" y="720"/>
                            </a:moveTo>
                            <a:cubicBezTo>
                              <a:pt x="111" y="638"/>
                              <a:pt x="223" y="557"/>
                              <a:pt x="339" y="469"/>
                            </a:cubicBezTo>
                            <a:cubicBezTo>
                              <a:pt x="455" y="381"/>
                              <a:pt x="568" y="255"/>
                              <a:pt x="693" y="190"/>
                            </a:cubicBezTo>
                            <a:cubicBezTo>
                              <a:pt x="818" y="125"/>
                              <a:pt x="929" y="113"/>
                              <a:pt x="1087" y="81"/>
                            </a:cubicBezTo>
                            <a:cubicBezTo>
                              <a:pt x="1245" y="49"/>
                              <a:pt x="1444" y="24"/>
                              <a:pt x="164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27" y="2588"/>
                        <a:ext cx="1250" cy="210"/>
                      </a:xfrm>
                      <a:custGeom>
                        <a:avLst/>
                        <a:gdLst>
                          <a:gd name="T0" fmla="*/ 0 w 1250"/>
                          <a:gd name="T1" fmla="*/ 210 h 210"/>
                          <a:gd name="T2" fmla="*/ 367 w 1250"/>
                          <a:gd name="T3" fmla="*/ 34 h 210"/>
                          <a:gd name="T4" fmla="*/ 842 w 1250"/>
                          <a:gd name="T5" fmla="*/ 7 h 210"/>
                          <a:gd name="T6" fmla="*/ 1250 w 1250"/>
                          <a:gd name="T7" fmla="*/ 20 h 2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250"/>
                          <a:gd name="T13" fmla="*/ 0 h 210"/>
                          <a:gd name="T14" fmla="*/ 1250 w 1250"/>
                          <a:gd name="T15" fmla="*/ 210 h 2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250" h="210">
                            <a:moveTo>
                              <a:pt x="0" y="210"/>
                            </a:moveTo>
                            <a:cubicBezTo>
                              <a:pt x="113" y="139"/>
                              <a:pt x="227" y="68"/>
                              <a:pt x="367" y="34"/>
                            </a:cubicBezTo>
                            <a:cubicBezTo>
                              <a:pt x="507" y="0"/>
                              <a:pt x="695" y="9"/>
                              <a:pt x="842" y="7"/>
                            </a:cubicBezTo>
                            <a:cubicBezTo>
                              <a:pt x="989" y="5"/>
                              <a:pt x="1119" y="12"/>
                              <a:pt x="1250" y="2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16" y="2336"/>
                        <a:ext cx="883" cy="164"/>
                      </a:xfrm>
                      <a:custGeom>
                        <a:avLst/>
                        <a:gdLst>
                          <a:gd name="T0" fmla="*/ 0 w 883"/>
                          <a:gd name="T1" fmla="*/ 0 h 164"/>
                          <a:gd name="T2" fmla="*/ 421 w 883"/>
                          <a:gd name="T3" fmla="*/ 69 h 164"/>
                          <a:gd name="T4" fmla="*/ 883 w 883"/>
                          <a:gd name="T5" fmla="*/ 164 h 164"/>
                          <a:gd name="T6" fmla="*/ 0 60000 65536"/>
                          <a:gd name="T7" fmla="*/ 0 60000 65536"/>
                          <a:gd name="T8" fmla="*/ 0 60000 65536"/>
                          <a:gd name="T9" fmla="*/ 0 w 883"/>
                          <a:gd name="T10" fmla="*/ 0 h 164"/>
                          <a:gd name="T11" fmla="*/ 883 w 883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883" h="164">
                            <a:moveTo>
                              <a:pt x="0" y="0"/>
                            </a:moveTo>
                            <a:cubicBezTo>
                              <a:pt x="137" y="21"/>
                              <a:pt x="274" y="42"/>
                              <a:pt x="421" y="69"/>
                            </a:cubicBezTo>
                            <a:cubicBezTo>
                              <a:pt x="568" y="96"/>
                              <a:pt x="725" y="130"/>
                              <a:pt x="883" y="164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3287"/>
                        <a:ext cx="477" cy="4033"/>
                      </a:xfrm>
                      <a:custGeom>
                        <a:avLst/>
                        <a:gdLst>
                          <a:gd name="T0" fmla="*/ 176 w 477"/>
                          <a:gd name="T1" fmla="*/ 4033 h 4033"/>
                          <a:gd name="T2" fmla="*/ 380 w 477"/>
                          <a:gd name="T3" fmla="*/ 3655 h 4033"/>
                          <a:gd name="T4" fmla="*/ 461 w 477"/>
                          <a:gd name="T5" fmla="*/ 2813 h 4033"/>
                          <a:gd name="T6" fmla="*/ 285 w 477"/>
                          <a:gd name="T7" fmla="*/ 1332 h 4033"/>
                          <a:gd name="T8" fmla="*/ 0 w 477"/>
                          <a:gd name="T9" fmla="*/ 0 h 403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77"/>
                          <a:gd name="T16" fmla="*/ 0 h 4033"/>
                          <a:gd name="T17" fmla="*/ 477 w 477"/>
                          <a:gd name="T18" fmla="*/ 4033 h 403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77" h="4033">
                            <a:moveTo>
                              <a:pt x="176" y="4033"/>
                            </a:moveTo>
                            <a:cubicBezTo>
                              <a:pt x="254" y="3945"/>
                              <a:pt x="333" y="3858"/>
                              <a:pt x="380" y="3655"/>
                            </a:cubicBezTo>
                            <a:cubicBezTo>
                              <a:pt x="427" y="3452"/>
                              <a:pt x="477" y="3200"/>
                              <a:pt x="461" y="2813"/>
                            </a:cubicBezTo>
                            <a:cubicBezTo>
                              <a:pt x="445" y="2426"/>
                              <a:pt x="362" y="1801"/>
                              <a:pt x="285" y="1332"/>
                            </a:cubicBezTo>
                            <a:cubicBezTo>
                              <a:pt x="208" y="863"/>
                              <a:pt x="104" y="431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73" y="3200"/>
                        <a:ext cx="887" cy="3905"/>
                      </a:xfrm>
                      <a:custGeom>
                        <a:avLst/>
                        <a:gdLst>
                          <a:gd name="T0" fmla="*/ 693 w 887"/>
                          <a:gd name="T1" fmla="*/ 4370 h 3818"/>
                          <a:gd name="T2" fmla="*/ 842 w 887"/>
                          <a:gd name="T3" fmla="*/ 3608 h 3818"/>
                          <a:gd name="T4" fmla="*/ 842 w 887"/>
                          <a:gd name="T5" fmla="*/ 2862 h 3818"/>
                          <a:gd name="T6" fmla="*/ 570 w 887"/>
                          <a:gd name="T7" fmla="*/ 1268 h 3818"/>
                          <a:gd name="T8" fmla="*/ 0 w 887"/>
                          <a:gd name="T9" fmla="*/ 0 h 381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887"/>
                          <a:gd name="T16" fmla="*/ 0 h 3818"/>
                          <a:gd name="T17" fmla="*/ 887 w 887"/>
                          <a:gd name="T18" fmla="*/ 3818 h 381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887" h="3818">
                            <a:moveTo>
                              <a:pt x="693" y="3818"/>
                            </a:moveTo>
                            <a:cubicBezTo>
                              <a:pt x="755" y="3595"/>
                              <a:pt x="817" y="3372"/>
                              <a:pt x="842" y="3152"/>
                            </a:cubicBezTo>
                            <a:cubicBezTo>
                              <a:pt x="867" y="2932"/>
                              <a:pt x="887" y="2841"/>
                              <a:pt x="842" y="2500"/>
                            </a:cubicBezTo>
                            <a:cubicBezTo>
                              <a:pt x="797" y="2159"/>
                              <a:pt x="710" y="1525"/>
                              <a:pt x="570" y="1108"/>
                            </a:cubicBezTo>
                            <a:cubicBezTo>
                              <a:pt x="430" y="691"/>
                              <a:pt x="215" y="345"/>
                              <a:pt x="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3172"/>
                        <a:ext cx="598" cy="822"/>
                      </a:xfrm>
                      <a:custGeom>
                        <a:avLst/>
                        <a:gdLst>
                          <a:gd name="T0" fmla="*/ 0 w 598"/>
                          <a:gd name="T1" fmla="*/ 0 h 822"/>
                          <a:gd name="T2" fmla="*/ 380 w 598"/>
                          <a:gd name="T3" fmla="*/ 469 h 822"/>
                          <a:gd name="T4" fmla="*/ 598 w 598"/>
                          <a:gd name="T5" fmla="*/ 822 h 822"/>
                          <a:gd name="T6" fmla="*/ 0 60000 65536"/>
                          <a:gd name="T7" fmla="*/ 0 60000 65536"/>
                          <a:gd name="T8" fmla="*/ 0 60000 65536"/>
                          <a:gd name="T9" fmla="*/ 0 w 598"/>
                          <a:gd name="T10" fmla="*/ 0 h 822"/>
                          <a:gd name="T11" fmla="*/ 598 w 598"/>
                          <a:gd name="T12" fmla="*/ 822 h 82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98" h="822">
                            <a:moveTo>
                              <a:pt x="0" y="0"/>
                            </a:moveTo>
                            <a:cubicBezTo>
                              <a:pt x="140" y="166"/>
                              <a:pt x="280" y="332"/>
                              <a:pt x="380" y="469"/>
                            </a:cubicBezTo>
                            <a:cubicBezTo>
                              <a:pt x="480" y="606"/>
                              <a:pt x="539" y="788"/>
                              <a:pt x="598" y="82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3070"/>
                        <a:ext cx="842" cy="802"/>
                      </a:xfrm>
                      <a:custGeom>
                        <a:avLst/>
                        <a:gdLst>
                          <a:gd name="T0" fmla="*/ 0 w 842"/>
                          <a:gd name="T1" fmla="*/ 0 h 802"/>
                          <a:gd name="T2" fmla="*/ 272 w 842"/>
                          <a:gd name="T3" fmla="*/ 217 h 802"/>
                          <a:gd name="T4" fmla="*/ 530 w 842"/>
                          <a:gd name="T5" fmla="*/ 435 h 802"/>
                          <a:gd name="T6" fmla="*/ 842 w 842"/>
                          <a:gd name="T7" fmla="*/ 802 h 80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842"/>
                          <a:gd name="T13" fmla="*/ 0 h 802"/>
                          <a:gd name="T14" fmla="*/ 842 w 842"/>
                          <a:gd name="T15" fmla="*/ 802 h 802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842" h="802">
                            <a:moveTo>
                              <a:pt x="0" y="0"/>
                            </a:moveTo>
                            <a:cubicBezTo>
                              <a:pt x="92" y="72"/>
                              <a:pt x="184" y="145"/>
                              <a:pt x="272" y="217"/>
                            </a:cubicBezTo>
                            <a:cubicBezTo>
                              <a:pt x="360" y="289"/>
                              <a:pt x="435" y="338"/>
                              <a:pt x="530" y="435"/>
                            </a:cubicBezTo>
                            <a:cubicBezTo>
                              <a:pt x="625" y="532"/>
                              <a:pt x="733" y="667"/>
                              <a:pt x="842" y="802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989"/>
                        <a:ext cx="1845" cy="2051"/>
                      </a:xfrm>
                      <a:custGeom>
                        <a:avLst/>
                        <a:gdLst>
                          <a:gd name="T0" fmla="*/ 0 w 1845"/>
                          <a:gd name="T1" fmla="*/ 0 h 2051"/>
                          <a:gd name="T2" fmla="*/ 327 w 1845"/>
                          <a:gd name="T3" fmla="*/ 183 h 2051"/>
                          <a:gd name="T4" fmla="*/ 924 w 1845"/>
                          <a:gd name="T5" fmla="*/ 652 h 2051"/>
                          <a:gd name="T6" fmla="*/ 1373 w 1845"/>
                          <a:gd name="T7" fmla="*/ 1114 h 2051"/>
                          <a:gd name="T8" fmla="*/ 1845 w 1845"/>
                          <a:gd name="T9" fmla="*/ 2051 h 205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845"/>
                          <a:gd name="T16" fmla="*/ 0 h 2051"/>
                          <a:gd name="T17" fmla="*/ 1845 w 1845"/>
                          <a:gd name="T18" fmla="*/ 2051 h 205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845" h="2051">
                            <a:moveTo>
                              <a:pt x="0" y="0"/>
                            </a:moveTo>
                            <a:cubicBezTo>
                              <a:pt x="86" y="37"/>
                              <a:pt x="173" y="74"/>
                              <a:pt x="327" y="183"/>
                            </a:cubicBezTo>
                            <a:cubicBezTo>
                              <a:pt x="481" y="292"/>
                              <a:pt x="750" y="497"/>
                              <a:pt x="924" y="652"/>
                            </a:cubicBezTo>
                            <a:cubicBezTo>
                              <a:pt x="1098" y="807"/>
                              <a:pt x="1220" y="881"/>
                              <a:pt x="1373" y="1114"/>
                            </a:cubicBezTo>
                            <a:cubicBezTo>
                              <a:pt x="1526" y="1347"/>
                              <a:pt x="1685" y="1699"/>
                              <a:pt x="1845" y="2051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866"/>
                        <a:ext cx="1845" cy="1603"/>
                      </a:xfrm>
                      <a:custGeom>
                        <a:avLst/>
                        <a:gdLst>
                          <a:gd name="T0" fmla="*/ 0 w 1845"/>
                          <a:gd name="T1" fmla="*/ 0 h 1603"/>
                          <a:gd name="T2" fmla="*/ 422 w 1845"/>
                          <a:gd name="T3" fmla="*/ 123 h 1603"/>
                          <a:gd name="T4" fmla="*/ 829 w 1845"/>
                          <a:gd name="T5" fmla="*/ 306 h 1603"/>
                          <a:gd name="T6" fmla="*/ 1264 w 1845"/>
                          <a:gd name="T7" fmla="*/ 639 h 1603"/>
                          <a:gd name="T8" fmla="*/ 1549 w 1845"/>
                          <a:gd name="T9" fmla="*/ 1006 h 1603"/>
                          <a:gd name="T10" fmla="*/ 1767 w 1845"/>
                          <a:gd name="T11" fmla="*/ 1305 h 1603"/>
                          <a:gd name="T12" fmla="*/ 1845 w 1845"/>
                          <a:gd name="T13" fmla="*/ 1603 h 1603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845"/>
                          <a:gd name="T22" fmla="*/ 0 h 1603"/>
                          <a:gd name="T23" fmla="*/ 1845 w 1845"/>
                          <a:gd name="T24" fmla="*/ 1603 h 1603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845" h="1603">
                            <a:moveTo>
                              <a:pt x="0" y="0"/>
                            </a:moveTo>
                            <a:cubicBezTo>
                              <a:pt x="142" y="36"/>
                              <a:pt x="284" y="72"/>
                              <a:pt x="422" y="123"/>
                            </a:cubicBezTo>
                            <a:cubicBezTo>
                              <a:pt x="560" y="174"/>
                              <a:pt x="689" y="220"/>
                              <a:pt x="829" y="306"/>
                            </a:cubicBezTo>
                            <a:cubicBezTo>
                              <a:pt x="969" y="392"/>
                              <a:pt x="1144" y="522"/>
                              <a:pt x="1264" y="639"/>
                            </a:cubicBezTo>
                            <a:cubicBezTo>
                              <a:pt x="1384" y="756"/>
                              <a:pt x="1465" y="895"/>
                              <a:pt x="1549" y="1006"/>
                            </a:cubicBezTo>
                            <a:cubicBezTo>
                              <a:pt x="1633" y="1117"/>
                              <a:pt x="1718" y="1206"/>
                              <a:pt x="1767" y="1305"/>
                            </a:cubicBezTo>
                            <a:cubicBezTo>
                              <a:pt x="1816" y="1404"/>
                              <a:pt x="1830" y="1503"/>
                              <a:pt x="1845" y="160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99" y="2717"/>
                        <a:ext cx="1465" cy="483"/>
                      </a:xfrm>
                      <a:custGeom>
                        <a:avLst/>
                        <a:gdLst>
                          <a:gd name="T0" fmla="*/ 0 w 1465"/>
                          <a:gd name="T1" fmla="*/ 0 h 483"/>
                          <a:gd name="T2" fmla="*/ 422 w 1465"/>
                          <a:gd name="T3" fmla="*/ 81 h 483"/>
                          <a:gd name="T4" fmla="*/ 829 w 1465"/>
                          <a:gd name="T5" fmla="*/ 149 h 483"/>
                          <a:gd name="T6" fmla="*/ 1465 w 1465"/>
                          <a:gd name="T7" fmla="*/ 483 h 48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65"/>
                          <a:gd name="T13" fmla="*/ 0 h 483"/>
                          <a:gd name="T14" fmla="*/ 1465 w 1465"/>
                          <a:gd name="T15" fmla="*/ 483 h 48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65" h="483">
                            <a:moveTo>
                              <a:pt x="0" y="0"/>
                            </a:moveTo>
                            <a:cubicBezTo>
                              <a:pt x="142" y="28"/>
                              <a:pt x="284" y="56"/>
                              <a:pt x="422" y="81"/>
                            </a:cubicBezTo>
                            <a:cubicBezTo>
                              <a:pt x="560" y="106"/>
                              <a:pt x="655" y="82"/>
                              <a:pt x="829" y="149"/>
                            </a:cubicBezTo>
                            <a:cubicBezTo>
                              <a:pt x="1003" y="216"/>
                              <a:pt x="1234" y="349"/>
                              <a:pt x="1465" y="48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91" y="2567"/>
                        <a:ext cx="1195" cy="150"/>
                      </a:xfrm>
                      <a:custGeom>
                        <a:avLst/>
                        <a:gdLst>
                          <a:gd name="T0" fmla="*/ 0 w 1087"/>
                          <a:gd name="T1" fmla="*/ 21 h 150"/>
                          <a:gd name="T2" fmla="*/ 745 w 1087"/>
                          <a:gd name="T3" fmla="*/ 21 h 150"/>
                          <a:gd name="T4" fmla="*/ 1296 w 1087"/>
                          <a:gd name="T5" fmla="*/ 21 h 150"/>
                          <a:gd name="T6" fmla="*/ 1921 w 1087"/>
                          <a:gd name="T7" fmla="*/ 150 h 15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087"/>
                          <a:gd name="T13" fmla="*/ 0 h 150"/>
                          <a:gd name="T14" fmla="*/ 1087 w 1087"/>
                          <a:gd name="T15" fmla="*/ 150 h 15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087" h="150">
                            <a:moveTo>
                              <a:pt x="0" y="21"/>
                            </a:moveTo>
                            <a:cubicBezTo>
                              <a:pt x="150" y="21"/>
                              <a:pt x="300" y="21"/>
                              <a:pt x="422" y="21"/>
                            </a:cubicBezTo>
                            <a:cubicBezTo>
                              <a:pt x="544" y="21"/>
                              <a:pt x="623" y="0"/>
                              <a:pt x="734" y="21"/>
                            </a:cubicBezTo>
                            <a:cubicBezTo>
                              <a:pt x="845" y="42"/>
                              <a:pt x="966" y="96"/>
                              <a:pt x="1087" y="15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23" y="2336"/>
                        <a:ext cx="843" cy="164"/>
                      </a:xfrm>
                      <a:custGeom>
                        <a:avLst/>
                        <a:gdLst>
                          <a:gd name="T0" fmla="*/ 0 w 910"/>
                          <a:gd name="T1" fmla="*/ 164 h 164"/>
                          <a:gd name="T2" fmla="*/ 334 w 910"/>
                          <a:gd name="T3" fmla="*/ 96 h 164"/>
                          <a:gd name="T4" fmla="*/ 575 w 910"/>
                          <a:gd name="T5" fmla="*/ 0 h 164"/>
                          <a:gd name="T6" fmla="*/ 0 60000 65536"/>
                          <a:gd name="T7" fmla="*/ 0 60000 65536"/>
                          <a:gd name="T8" fmla="*/ 0 60000 65536"/>
                          <a:gd name="T9" fmla="*/ 0 w 910"/>
                          <a:gd name="T10" fmla="*/ 0 h 164"/>
                          <a:gd name="T11" fmla="*/ 910 w 910"/>
                          <a:gd name="T12" fmla="*/ 164 h 16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910" h="164">
                            <a:moveTo>
                              <a:pt x="0" y="164"/>
                            </a:moveTo>
                            <a:cubicBezTo>
                              <a:pt x="188" y="143"/>
                              <a:pt x="377" y="123"/>
                              <a:pt x="529" y="96"/>
                            </a:cubicBezTo>
                            <a:cubicBezTo>
                              <a:pt x="681" y="69"/>
                              <a:pt x="795" y="34"/>
                              <a:pt x="91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2009"/>
                        <a:ext cx="204" cy="327"/>
                      </a:xfrm>
                      <a:custGeom>
                        <a:avLst/>
                        <a:gdLst>
                          <a:gd name="T0" fmla="*/ 0 w 204"/>
                          <a:gd name="T1" fmla="*/ 327 h 327"/>
                          <a:gd name="T2" fmla="*/ 204 w 204"/>
                          <a:gd name="T3" fmla="*/ 0 h 327"/>
                          <a:gd name="T4" fmla="*/ 0 60000 65536"/>
                          <a:gd name="T5" fmla="*/ 0 60000 65536"/>
                          <a:gd name="T6" fmla="*/ 0 w 204"/>
                          <a:gd name="T7" fmla="*/ 0 h 327"/>
                          <a:gd name="T8" fmla="*/ 204 w 204"/>
                          <a:gd name="T9" fmla="*/ 327 h 327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204" h="327">
                            <a:moveTo>
                              <a:pt x="0" y="327"/>
                            </a:moveTo>
                            <a:cubicBezTo>
                              <a:pt x="0" y="327"/>
                              <a:pt x="102" y="163"/>
                              <a:pt x="204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2" y="2201"/>
                        <a:ext cx="570" cy="217"/>
                      </a:xfrm>
                      <a:custGeom>
                        <a:avLst/>
                        <a:gdLst>
                          <a:gd name="T0" fmla="*/ 0 w 570"/>
                          <a:gd name="T1" fmla="*/ 217 h 217"/>
                          <a:gd name="T2" fmla="*/ 257 w 570"/>
                          <a:gd name="T3" fmla="*/ 41 h 217"/>
                          <a:gd name="T4" fmla="*/ 570 w 570"/>
                          <a:gd name="T5" fmla="*/ 0 h 217"/>
                          <a:gd name="T6" fmla="*/ 0 60000 65536"/>
                          <a:gd name="T7" fmla="*/ 0 60000 65536"/>
                          <a:gd name="T8" fmla="*/ 0 60000 65536"/>
                          <a:gd name="T9" fmla="*/ 0 w 570"/>
                          <a:gd name="T10" fmla="*/ 0 h 217"/>
                          <a:gd name="T11" fmla="*/ 570 w 570"/>
                          <a:gd name="T12" fmla="*/ 217 h 217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70" h="217">
                            <a:moveTo>
                              <a:pt x="0" y="217"/>
                            </a:moveTo>
                            <a:cubicBezTo>
                              <a:pt x="81" y="147"/>
                              <a:pt x="162" y="77"/>
                              <a:pt x="257" y="41"/>
                            </a:cubicBezTo>
                            <a:cubicBezTo>
                              <a:pt x="352" y="5"/>
                              <a:pt x="461" y="2"/>
                              <a:pt x="570" y="0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5" y="2165"/>
                        <a:ext cx="523" cy="253"/>
                      </a:xfrm>
                      <a:custGeom>
                        <a:avLst/>
                        <a:gdLst>
                          <a:gd name="T0" fmla="*/ 0 w 523"/>
                          <a:gd name="T1" fmla="*/ 36 h 253"/>
                          <a:gd name="T2" fmla="*/ 312 w 523"/>
                          <a:gd name="T3" fmla="*/ 36 h 253"/>
                          <a:gd name="T4" fmla="*/ 523 w 523"/>
                          <a:gd name="T5" fmla="*/ 253 h 253"/>
                          <a:gd name="T6" fmla="*/ 0 60000 65536"/>
                          <a:gd name="T7" fmla="*/ 0 60000 65536"/>
                          <a:gd name="T8" fmla="*/ 0 60000 65536"/>
                          <a:gd name="T9" fmla="*/ 0 w 523"/>
                          <a:gd name="T10" fmla="*/ 0 h 253"/>
                          <a:gd name="T11" fmla="*/ 523 w 523"/>
                          <a:gd name="T12" fmla="*/ 253 h 25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523" h="253">
                            <a:moveTo>
                              <a:pt x="0" y="36"/>
                            </a:moveTo>
                            <a:cubicBezTo>
                              <a:pt x="112" y="18"/>
                              <a:pt x="225" y="0"/>
                              <a:pt x="312" y="36"/>
                            </a:cubicBezTo>
                            <a:cubicBezTo>
                              <a:pt x="399" y="72"/>
                              <a:pt x="461" y="162"/>
                              <a:pt x="523" y="253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99" y="2051"/>
                        <a:ext cx="313" cy="285"/>
                      </a:xfrm>
                      <a:custGeom>
                        <a:avLst/>
                        <a:gdLst>
                          <a:gd name="T0" fmla="*/ 0 w 313"/>
                          <a:gd name="T1" fmla="*/ 0 h 285"/>
                          <a:gd name="T2" fmla="*/ 313 w 313"/>
                          <a:gd name="T3" fmla="*/ 285 h 285"/>
                          <a:gd name="T4" fmla="*/ 0 60000 65536"/>
                          <a:gd name="T5" fmla="*/ 0 60000 65536"/>
                          <a:gd name="T6" fmla="*/ 0 w 313"/>
                          <a:gd name="T7" fmla="*/ 0 h 285"/>
                          <a:gd name="T8" fmla="*/ 313 w 313"/>
                          <a:gd name="T9" fmla="*/ 285 h 285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313" h="285">
                            <a:moveTo>
                              <a:pt x="0" y="0"/>
                            </a:moveTo>
                            <a:cubicBezTo>
                              <a:pt x="0" y="0"/>
                              <a:pt x="156" y="142"/>
                              <a:pt x="313" y="285"/>
                            </a:cubicBez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55" name="AutoShape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5434" y="3287"/>
                        <a:ext cx="14" cy="4047"/>
                      </a:xfrm>
                      <a:prstGeom prst="straightConnector1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7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57" y="2841"/>
                      <a:ext cx="1960" cy="1999"/>
                    </a:xfrm>
                    <a:custGeom>
                      <a:avLst/>
                      <a:gdLst>
                        <a:gd name="T0" fmla="*/ 605 w 1960"/>
                        <a:gd name="T1" fmla="*/ 1767 h 1999"/>
                        <a:gd name="T2" fmla="*/ 480 w 1960"/>
                        <a:gd name="T3" fmla="*/ 1695 h 1999"/>
                        <a:gd name="T4" fmla="*/ 430 w 1960"/>
                        <a:gd name="T5" fmla="*/ 1555 h 1999"/>
                        <a:gd name="T6" fmla="*/ 497 w 1960"/>
                        <a:gd name="T7" fmla="*/ 1404 h 1999"/>
                        <a:gd name="T8" fmla="*/ 605 w 1960"/>
                        <a:gd name="T9" fmla="*/ 1354 h 1999"/>
                        <a:gd name="T10" fmla="*/ 722 w 1960"/>
                        <a:gd name="T11" fmla="*/ 1337 h 1999"/>
                        <a:gd name="T12" fmla="*/ 880 w 1960"/>
                        <a:gd name="T13" fmla="*/ 1371 h 1999"/>
                        <a:gd name="T14" fmla="*/ 974 w 1960"/>
                        <a:gd name="T15" fmla="*/ 1555 h 1999"/>
                        <a:gd name="T16" fmla="*/ 1021 w 1960"/>
                        <a:gd name="T17" fmla="*/ 1362 h 1999"/>
                        <a:gd name="T18" fmla="*/ 1146 w 1960"/>
                        <a:gd name="T19" fmla="*/ 1196 h 1999"/>
                        <a:gd name="T20" fmla="*/ 1329 w 1960"/>
                        <a:gd name="T21" fmla="*/ 1054 h 1999"/>
                        <a:gd name="T22" fmla="*/ 1437 w 1960"/>
                        <a:gd name="T23" fmla="*/ 980 h 1999"/>
                        <a:gd name="T24" fmla="*/ 1531 w 1960"/>
                        <a:gd name="T25" fmla="*/ 980 h 1999"/>
                        <a:gd name="T26" fmla="*/ 1654 w 1960"/>
                        <a:gd name="T27" fmla="*/ 938 h 1999"/>
                        <a:gd name="T28" fmla="*/ 1707 w 1960"/>
                        <a:gd name="T29" fmla="*/ 871 h 1999"/>
                        <a:gd name="T30" fmla="*/ 1754 w 1960"/>
                        <a:gd name="T31" fmla="*/ 780 h 1999"/>
                        <a:gd name="T32" fmla="*/ 1938 w 1960"/>
                        <a:gd name="T33" fmla="*/ 788 h 1999"/>
                        <a:gd name="T34" fmla="*/ 1887 w 1960"/>
                        <a:gd name="T35" fmla="*/ 653 h 1999"/>
                        <a:gd name="T36" fmla="*/ 1796 w 1960"/>
                        <a:gd name="T37" fmla="*/ 516 h 1999"/>
                        <a:gd name="T38" fmla="*/ 1707 w 1960"/>
                        <a:gd name="T39" fmla="*/ 430 h 1999"/>
                        <a:gd name="T40" fmla="*/ 1585 w 1960"/>
                        <a:gd name="T41" fmla="*/ 544 h 1999"/>
                        <a:gd name="T42" fmla="*/ 1501 w 1960"/>
                        <a:gd name="T43" fmla="*/ 653 h 1999"/>
                        <a:gd name="T44" fmla="*/ 1421 w 1960"/>
                        <a:gd name="T45" fmla="*/ 730 h 1999"/>
                        <a:gd name="T46" fmla="*/ 1363 w 1960"/>
                        <a:gd name="T47" fmla="*/ 653 h 1999"/>
                        <a:gd name="T48" fmla="*/ 1321 w 1960"/>
                        <a:gd name="T49" fmla="*/ 597 h 1999"/>
                        <a:gd name="T50" fmla="*/ 1221 w 1960"/>
                        <a:gd name="T51" fmla="*/ 544 h 1999"/>
                        <a:gd name="T52" fmla="*/ 1146 w 1960"/>
                        <a:gd name="T53" fmla="*/ 488 h 1999"/>
                        <a:gd name="T54" fmla="*/ 1146 w 1960"/>
                        <a:gd name="T55" fmla="*/ 397 h 1999"/>
                        <a:gd name="T56" fmla="*/ 1273 w 1960"/>
                        <a:gd name="T57" fmla="*/ 297 h 1999"/>
                        <a:gd name="T58" fmla="*/ 1446 w 1960"/>
                        <a:gd name="T59" fmla="*/ 247 h 1999"/>
                        <a:gd name="T60" fmla="*/ 1585 w 1960"/>
                        <a:gd name="T61" fmla="*/ 197 h 1999"/>
                        <a:gd name="T62" fmla="*/ 1501 w 1960"/>
                        <a:gd name="T63" fmla="*/ 89 h 1999"/>
                        <a:gd name="T64" fmla="*/ 1429 w 1960"/>
                        <a:gd name="T65" fmla="*/ 139 h 1999"/>
                        <a:gd name="T66" fmla="*/ 1363 w 1960"/>
                        <a:gd name="T67" fmla="*/ 189 h 1999"/>
                        <a:gd name="T68" fmla="*/ 1273 w 1960"/>
                        <a:gd name="T69" fmla="*/ 106 h 1999"/>
                        <a:gd name="T70" fmla="*/ 1273 w 1960"/>
                        <a:gd name="T71" fmla="*/ 31 h 1999"/>
                        <a:gd name="T72" fmla="*/ 1071 w 1960"/>
                        <a:gd name="T73" fmla="*/ 31 h 1999"/>
                        <a:gd name="T74" fmla="*/ 824 w 1960"/>
                        <a:gd name="T75" fmla="*/ 89 h 1999"/>
                        <a:gd name="T76" fmla="*/ 655 w 1960"/>
                        <a:gd name="T77" fmla="*/ 22 h 1999"/>
                        <a:gd name="T78" fmla="*/ 489 w 1960"/>
                        <a:gd name="T79" fmla="*/ 6 h 1999"/>
                        <a:gd name="T80" fmla="*/ 335 w 1960"/>
                        <a:gd name="T81" fmla="*/ 56 h 1999"/>
                        <a:gd name="T82" fmla="*/ 206 w 1960"/>
                        <a:gd name="T83" fmla="*/ 197 h 1999"/>
                        <a:gd name="T84" fmla="*/ 147 w 1960"/>
                        <a:gd name="T85" fmla="*/ 280 h 1999"/>
                        <a:gd name="T86" fmla="*/ 222 w 1960"/>
                        <a:gd name="T87" fmla="*/ 405 h 1999"/>
                        <a:gd name="T88" fmla="*/ 214 w 1960"/>
                        <a:gd name="T89" fmla="*/ 588 h 1999"/>
                        <a:gd name="T90" fmla="*/ 131 w 1960"/>
                        <a:gd name="T91" fmla="*/ 747 h 1999"/>
                        <a:gd name="T92" fmla="*/ 22 w 1960"/>
                        <a:gd name="T93" fmla="*/ 871 h 1999"/>
                        <a:gd name="T94" fmla="*/ 10 w 1960"/>
                        <a:gd name="T95" fmla="*/ 988 h 1999"/>
                        <a:gd name="T96" fmla="*/ 10 w 1960"/>
                        <a:gd name="T97" fmla="*/ 1104 h 1999"/>
                        <a:gd name="T98" fmla="*/ 72 w 1960"/>
                        <a:gd name="T99" fmla="*/ 1188 h 1999"/>
                        <a:gd name="T100" fmla="*/ 122 w 1960"/>
                        <a:gd name="T101" fmla="*/ 1296 h 1999"/>
                        <a:gd name="T102" fmla="*/ 114 w 1960"/>
                        <a:gd name="T103" fmla="*/ 1496 h 1999"/>
                        <a:gd name="T104" fmla="*/ 239 w 1960"/>
                        <a:gd name="T105" fmla="*/ 1695 h 1999"/>
                        <a:gd name="T106" fmla="*/ 416 w 1960"/>
                        <a:gd name="T107" fmla="*/ 1845 h 1999"/>
                        <a:gd name="T108" fmla="*/ 580 w 1960"/>
                        <a:gd name="T109" fmla="*/ 1987 h 1999"/>
                        <a:gd name="T110" fmla="*/ 605 w 1960"/>
                        <a:gd name="T111" fmla="*/ 1767 h 1999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960"/>
                        <a:gd name="T169" fmla="*/ 0 h 1999"/>
                        <a:gd name="T170" fmla="*/ 1960 w 1960"/>
                        <a:gd name="T171" fmla="*/ 1999 h 1999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960" h="1999">
                          <a:moveTo>
                            <a:pt x="605" y="1767"/>
                          </a:moveTo>
                          <a:cubicBezTo>
                            <a:pt x="588" y="1718"/>
                            <a:pt x="509" y="1730"/>
                            <a:pt x="480" y="1695"/>
                          </a:cubicBezTo>
                          <a:cubicBezTo>
                            <a:pt x="451" y="1660"/>
                            <a:pt x="427" y="1603"/>
                            <a:pt x="430" y="1555"/>
                          </a:cubicBezTo>
                          <a:cubicBezTo>
                            <a:pt x="433" y="1507"/>
                            <a:pt x="468" y="1437"/>
                            <a:pt x="497" y="1404"/>
                          </a:cubicBezTo>
                          <a:cubicBezTo>
                            <a:pt x="526" y="1371"/>
                            <a:pt x="568" y="1365"/>
                            <a:pt x="605" y="1354"/>
                          </a:cubicBezTo>
                          <a:cubicBezTo>
                            <a:pt x="642" y="1343"/>
                            <a:pt x="676" y="1334"/>
                            <a:pt x="722" y="1337"/>
                          </a:cubicBezTo>
                          <a:cubicBezTo>
                            <a:pt x="768" y="1340"/>
                            <a:pt x="838" y="1335"/>
                            <a:pt x="880" y="1371"/>
                          </a:cubicBezTo>
                          <a:cubicBezTo>
                            <a:pt x="922" y="1407"/>
                            <a:pt x="951" y="1556"/>
                            <a:pt x="974" y="1555"/>
                          </a:cubicBezTo>
                          <a:cubicBezTo>
                            <a:pt x="997" y="1554"/>
                            <a:pt x="992" y="1422"/>
                            <a:pt x="1021" y="1362"/>
                          </a:cubicBezTo>
                          <a:cubicBezTo>
                            <a:pt x="1050" y="1302"/>
                            <a:pt x="1095" y="1247"/>
                            <a:pt x="1146" y="1196"/>
                          </a:cubicBezTo>
                          <a:cubicBezTo>
                            <a:pt x="1197" y="1145"/>
                            <a:pt x="1281" y="1090"/>
                            <a:pt x="1329" y="1054"/>
                          </a:cubicBezTo>
                          <a:cubicBezTo>
                            <a:pt x="1377" y="1018"/>
                            <a:pt x="1403" y="992"/>
                            <a:pt x="1437" y="980"/>
                          </a:cubicBezTo>
                          <a:cubicBezTo>
                            <a:pt x="1471" y="968"/>
                            <a:pt x="1495" y="987"/>
                            <a:pt x="1531" y="980"/>
                          </a:cubicBezTo>
                          <a:cubicBezTo>
                            <a:pt x="1567" y="973"/>
                            <a:pt x="1625" y="956"/>
                            <a:pt x="1654" y="938"/>
                          </a:cubicBezTo>
                          <a:cubicBezTo>
                            <a:pt x="1683" y="920"/>
                            <a:pt x="1690" y="897"/>
                            <a:pt x="1707" y="871"/>
                          </a:cubicBezTo>
                          <a:cubicBezTo>
                            <a:pt x="1724" y="845"/>
                            <a:pt x="1716" y="794"/>
                            <a:pt x="1754" y="780"/>
                          </a:cubicBezTo>
                          <a:cubicBezTo>
                            <a:pt x="1792" y="766"/>
                            <a:pt x="1916" y="809"/>
                            <a:pt x="1938" y="788"/>
                          </a:cubicBezTo>
                          <a:cubicBezTo>
                            <a:pt x="1960" y="767"/>
                            <a:pt x="1911" y="698"/>
                            <a:pt x="1887" y="653"/>
                          </a:cubicBezTo>
                          <a:cubicBezTo>
                            <a:pt x="1863" y="608"/>
                            <a:pt x="1826" y="553"/>
                            <a:pt x="1796" y="516"/>
                          </a:cubicBezTo>
                          <a:cubicBezTo>
                            <a:pt x="1766" y="479"/>
                            <a:pt x="1742" y="425"/>
                            <a:pt x="1707" y="430"/>
                          </a:cubicBezTo>
                          <a:cubicBezTo>
                            <a:pt x="1672" y="435"/>
                            <a:pt x="1619" y="507"/>
                            <a:pt x="1585" y="544"/>
                          </a:cubicBezTo>
                          <a:cubicBezTo>
                            <a:pt x="1551" y="581"/>
                            <a:pt x="1528" y="622"/>
                            <a:pt x="1501" y="653"/>
                          </a:cubicBezTo>
                          <a:cubicBezTo>
                            <a:pt x="1474" y="684"/>
                            <a:pt x="1444" y="730"/>
                            <a:pt x="1421" y="730"/>
                          </a:cubicBezTo>
                          <a:cubicBezTo>
                            <a:pt x="1398" y="730"/>
                            <a:pt x="1380" y="675"/>
                            <a:pt x="1363" y="653"/>
                          </a:cubicBezTo>
                          <a:cubicBezTo>
                            <a:pt x="1346" y="631"/>
                            <a:pt x="1345" y="615"/>
                            <a:pt x="1321" y="597"/>
                          </a:cubicBezTo>
                          <a:cubicBezTo>
                            <a:pt x="1297" y="579"/>
                            <a:pt x="1250" y="562"/>
                            <a:pt x="1221" y="544"/>
                          </a:cubicBezTo>
                          <a:cubicBezTo>
                            <a:pt x="1192" y="526"/>
                            <a:pt x="1158" y="512"/>
                            <a:pt x="1146" y="488"/>
                          </a:cubicBezTo>
                          <a:cubicBezTo>
                            <a:pt x="1134" y="464"/>
                            <a:pt x="1125" y="429"/>
                            <a:pt x="1146" y="397"/>
                          </a:cubicBezTo>
                          <a:cubicBezTo>
                            <a:pt x="1167" y="365"/>
                            <a:pt x="1223" y="322"/>
                            <a:pt x="1273" y="297"/>
                          </a:cubicBezTo>
                          <a:cubicBezTo>
                            <a:pt x="1323" y="272"/>
                            <a:pt x="1394" y="264"/>
                            <a:pt x="1446" y="247"/>
                          </a:cubicBezTo>
                          <a:cubicBezTo>
                            <a:pt x="1498" y="230"/>
                            <a:pt x="1576" y="223"/>
                            <a:pt x="1585" y="197"/>
                          </a:cubicBezTo>
                          <a:cubicBezTo>
                            <a:pt x="1594" y="171"/>
                            <a:pt x="1527" y="99"/>
                            <a:pt x="1501" y="89"/>
                          </a:cubicBezTo>
                          <a:cubicBezTo>
                            <a:pt x="1475" y="79"/>
                            <a:pt x="1452" y="122"/>
                            <a:pt x="1429" y="139"/>
                          </a:cubicBezTo>
                          <a:cubicBezTo>
                            <a:pt x="1406" y="156"/>
                            <a:pt x="1389" y="194"/>
                            <a:pt x="1363" y="189"/>
                          </a:cubicBezTo>
                          <a:cubicBezTo>
                            <a:pt x="1337" y="184"/>
                            <a:pt x="1288" y="132"/>
                            <a:pt x="1273" y="106"/>
                          </a:cubicBezTo>
                          <a:cubicBezTo>
                            <a:pt x="1258" y="80"/>
                            <a:pt x="1307" y="43"/>
                            <a:pt x="1273" y="31"/>
                          </a:cubicBezTo>
                          <a:cubicBezTo>
                            <a:pt x="1239" y="19"/>
                            <a:pt x="1146" y="21"/>
                            <a:pt x="1071" y="31"/>
                          </a:cubicBezTo>
                          <a:cubicBezTo>
                            <a:pt x="996" y="41"/>
                            <a:pt x="893" y="91"/>
                            <a:pt x="824" y="89"/>
                          </a:cubicBezTo>
                          <a:cubicBezTo>
                            <a:pt x="755" y="87"/>
                            <a:pt x="711" y="36"/>
                            <a:pt x="655" y="22"/>
                          </a:cubicBezTo>
                          <a:cubicBezTo>
                            <a:pt x="599" y="8"/>
                            <a:pt x="542" y="0"/>
                            <a:pt x="489" y="6"/>
                          </a:cubicBezTo>
                          <a:cubicBezTo>
                            <a:pt x="436" y="12"/>
                            <a:pt x="382" y="24"/>
                            <a:pt x="335" y="56"/>
                          </a:cubicBezTo>
                          <a:cubicBezTo>
                            <a:pt x="288" y="88"/>
                            <a:pt x="237" y="160"/>
                            <a:pt x="206" y="197"/>
                          </a:cubicBezTo>
                          <a:cubicBezTo>
                            <a:pt x="175" y="234"/>
                            <a:pt x="144" y="245"/>
                            <a:pt x="147" y="280"/>
                          </a:cubicBezTo>
                          <a:cubicBezTo>
                            <a:pt x="150" y="315"/>
                            <a:pt x="211" y="354"/>
                            <a:pt x="222" y="405"/>
                          </a:cubicBezTo>
                          <a:cubicBezTo>
                            <a:pt x="233" y="456"/>
                            <a:pt x="229" y="531"/>
                            <a:pt x="214" y="588"/>
                          </a:cubicBezTo>
                          <a:cubicBezTo>
                            <a:pt x="199" y="645"/>
                            <a:pt x="163" y="700"/>
                            <a:pt x="131" y="747"/>
                          </a:cubicBezTo>
                          <a:cubicBezTo>
                            <a:pt x="99" y="794"/>
                            <a:pt x="42" y="831"/>
                            <a:pt x="22" y="871"/>
                          </a:cubicBezTo>
                          <a:cubicBezTo>
                            <a:pt x="2" y="911"/>
                            <a:pt x="12" y="949"/>
                            <a:pt x="10" y="988"/>
                          </a:cubicBezTo>
                          <a:cubicBezTo>
                            <a:pt x="8" y="1027"/>
                            <a:pt x="0" y="1071"/>
                            <a:pt x="10" y="1104"/>
                          </a:cubicBezTo>
                          <a:cubicBezTo>
                            <a:pt x="20" y="1137"/>
                            <a:pt x="53" y="1156"/>
                            <a:pt x="72" y="1188"/>
                          </a:cubicBezTo>
                          <a:cubicBezTo>
                            <a:pt x="91" y="1220"/>
                            <a:pt x="115" y="1245"/>
                            <a:pt x="122" y="1296"/>
                          </a:cubicBezTo>
                          <a:cubicBezTo>
                            <a:pt x="129" y="1347"/>
                            <a:pt x="95" y="1430"/>
                            <a:pt x="114" y="1496"/>
                          </a:cubicBezTo>
                          <a:cubicBezTo>
                            <a:pt x="133" y="1562"/>
                            <a:pt x="189" y="1637"/>
                            <a:pt x="239" y="1695"/>
                          </a:cubicBezTo>
                          <a:cubicBezTo>
                            <a:pt x="289" y="1753"/>
                            <a:pt x="359" y="1796"/>
                            <a:pt x="416" y="1845"/>
                          </a:cubicBezTo>
                          <a:cubicBezTo>
                            <a:pt x="473" y="1894"/>
                            <a:pt x="547" y="1999"/>
                            <a:pt x="580" y="1987"/>
                          </a:cubicBezTo>
                          <a:cubicBezTo>
                            <a:pt x="613" y="1975"/>
                            <a:pt x="622" y="1816"/>
                            <a:pt x="605" y="1767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6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2" y="3549"/>
                      <a:ext cx="2916" cy="2723"/>
                      <a:chOff x="3977" y="3529"/>
                      <a:chExt cx="2916" cy="2723"/>
                    </a:xfrm>
                  </p:grpSpPr>
                  <p:sp>
                    <p:nvSpPr>
                      <p:cNvPr id="25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7" y="4541"/>
                        <a:ext cx="1435" cy="1563"/>
                      </a:xfrm>
                      <a:custGeom>
                        <a:avLst/>
                        <a:gdLst>
                          <a:gd name="T0" fmla="*/ 1400 w 1435"/>
                          <a:gd name="T1" fmla="*/ 1527 h 1563"/>
                          <a:gd name="T2" fmla="*/ 1176 w 1435"/>
                          <a:gd name="T3" fmla="*/ 1227 h 1563"/>
                          <a:gd name="T4" fmla="*/ 1009 w 1435"/>
                          <a:gd name="T5" fmla="*/ 803 h 1563"/>
                          <a:gd name="T6" fmla="*/ 965 w 1435"/>
                          <a:gd name="T7" fmla="*/ 104 h 1563"/>
                          <a:gd name="T8" fmla="*/ 801 w 1435"/>
                          <a:gd name="T9" fmla="*/ 179 h 1563"/>
                          <a:gd name="T10" fmla="*/ 653 w 1435"/>
                          <a:gd name="T11" fmla="*/ 245 h 1563"/>
                          <a:gd name="T12" fmla="*/ 306 w 1435"/>
                          <a:gd name="T13" fmla="*/ 228 h 1563"/>
                          <a:gd name="T14" fmla="*/ 27 w 1435"/>
                          <a:gd name="T15" fmla="*/ 112 h 1563"/>
                          <a:gd name="T16" fmla="*/ 143 w 1435"/>
                          <a:gd name="T17" fmla="*/ 586 h 1563"/>
                          <a:gd name="T18" fmla="*/ 306 w 1435"/>
                          <a:gd name="T19" fmla="*/ 919 h 1563"/>
                          <a:gd name="T20" fmla="*/ 593 w 1435"/>
                          <a:gd name="T21" fmla="*/ 1219 h 1563"/>
                          <a:gd name="T22" fmla="*/ 965 w 1435"/>
                          <a:gd name="T23" fmla="*/ 1444 h 1563"/>
                          <a:gd name="T24" fmla="*/ 1400 w 1435"/>
                          <a:gd name="T25" fmla="*/ 1527 h 1563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35"/>
                          <a:gd name="T40" fmla="*/ 0 h 1563"/>
                          <a:gd name="T41" fmla="*/ 1435 w 1435"/>
                          <a:gd name="T42" fmla="*/ 1563 h 1563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35" h="1563">
                            <a:moveTo>
                              <a:pt x="1400" y="1527"/>
                            </a:moveTo>
                            <a:cubicBezTo>
                              <a:pt x="1435" y="1491"/>
                              <a:pt x="1241" y="1348"/>
                              <a:pt x="1176" y="1227"/>
                            </a:cubicBezTo>
                            <a:cubicBezTo>
                              <a:pt x="1111" y="1106"/>
                              <a:pt x="1044" y="990"/>
                              <a:pt x="1009" y="803"/>
                            </a:cubicBezTo>
                            <a:cubicBezTo>
                              <a:pt x="974" y="616"/>
                              <a:pt x="1000" y="208"/>
                              <a:pt x="965" y="104"/>
                            </a:cubicBezTo>
                            <a:cubicBezTo>
                              <a:pt x="930" y="0"/>
                              <a:pt x="853" y="155"/>
                              <a:pt x="801" y="179"/>
                            </a:cubicBezTo>
                            <a:cubicBezTo>
                              <a:pt x="749" y="203"/>
                              <a:pt x="735" y="237"/>
                              <a:pt x="653" y="245"/>
                            </a:cubicBezTo>
                            <a:cubicBezTo>
                              <a:pt x="571" y="253"/>
                              <a:pt x="410" y="250"/>
                              <a:pt x="306" y="228"/>
                            </a:cubicBezTo>
                            <a:cubicBezTo>
                              <a:pt x="202" y="206"/>
                              <a:pt x="54" y="52"/>
                              <a:pt x="27" y="112"/>
                            </a:cubicBezTo>
                            <a:cubicBezTo>
                              <a:pt x="0" y="172"/>
                              <a:pt x="97" y="452"/>
                              <a:pt x="143" y="586"/>
                            </a:cubicBezTo>
                            <a:cubicBezTo>
                              <a:pt x="189" y="720"/>
                              <a:pt x="231" y="813"/>
                              <a:pt x="306" y="919"/>
                            </a:cubicBezTo>
                            <a:cubicBezTo>
                              <a:pt x="381" y="1025"/>
                              <a:pt x="483" y="1132"/>
                              <a:pt x="593" y="1219"/>
                            </a:cubicBezTo>
                            <a:cubicBezTo>
                              <a:pt x="703" y="1306"/>
                              <a:pt x="831" y="1391"/>
                              <a:pt x="965" y="1444"/>
                            </a:cubicBezTo>
                            <a:cubicBezTo>
                              <a:pt x="1099" y="1497"/>
                              <a:pt x="1365" y="1563"/>
                              <a:pt x="1400" y="1527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412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6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83" y="4521"/>
                        <a:ext cx="1100" cy="1597"/>
                      </a:xfrm>
                      <a:custGeom>
                        <a:avLst/>
                        <a:gdLst>
                          <a:gd name="T0" fmla="*/ 43 w 1100"/>
                          <a:gd name="T1" fmla="*/ 99 h 1597"/>
                          <a:gd name="T2" fmla="*/ 43 w 1100"/>
                          <a:gd name="T3" fmla="*/ 440 h 1597"/>
                          <a:gd name="T4" fmla="*/ 112 w 1100"/>
                          <a:gd name="T5" fmla="*/ 973 h 1597"/>
                          <a:gd name="T6" fmla="*/ 396 w 1100"/>
                          <a:gd name="T7" fmla="*/ 1414 h 1597"/>
                          <a:gd name="T8" fmla="*/ 600 w 1100"/>
                          <a:gd name="T9" fmla="*/ 1583 h 1597"/>
                          <a:gd name="T10" fmla="*/ 804 w 1100"/>
                          <a:gd name="T11" fmla="*/ 1331 h 1597"/>
                          <a:gd name="T12" fmla="*/ 1008 w 1100"/>
                          <a:gd name="T13" fmla="*/ 889 h 1597"/>
                          <a:gd name="T14" fmla="*/ 1089 w 1100"/>
                          <a:gd name="T15" fmla="*/ 115 h 1597"/>
                          <a:gd name="T16" fmla="*/ 939 w 1100"/>
                          <a:gd name="T17" fmla="*/ 199 h 1597"/>
                          <a:gd name="T18" fmla="*/ 614 w 1100"/>
                          <a:gd name="T19" fmla="*/ 257 h 1597"/>
                          <a:gd name="T20" fmla="*/ 303 w 1100"/>
                          <a:gd name="T21" fmla="*/ 207 h 1597"/>
                          <a:gd name="T22" fmla="*/ 43 w 1100"/>
                          <a:gd name="T23" fmla="*/ 99 h 159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1100"/>
                          <a:gd name="T37" fmla="*/ 0 h 1597"/>
                          <a:gd name="T38" fmla="*/ 1100 w 1100"/>
                          <a:gd name="T39" fmla="*/ 1597 h 1597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1100" h="1597">
                            <a:moveTo>
                              <a:pt x="43" y="99"/>
                            </a:moveTo>
                            <a:cubicBezTo>
                              <a:pt x="0" y="138"/>
                              <a:pt x="31" y="294"/>
                              <a:pt x="43" y="440"/>
                            </a:cubicBezTo>
                            <a:cubicBezTo>
                              <a:pt x="55" y="586"/>
                              <a:pt x="53" y="811"/>
                              <a:pt x="112" y="973"/>
                            </a:cubicBezTo>
                            <a:cubicBezTo>
                              <a:pt x="171" y="1135"/>
                              <a:pt x="315" y="1312"/>
                              <a:pt x="396" y="1414"/>
                            </a:cubicBezTo>
                            <a:cubicBezTo>
                              <a:pt x="477" y="1516"/>
                              <a:pt x="532" y="1597"/>
                              <a:pt x="600" y="1583"/>
                            </a:cubicBezTo>
                            <a:cubicBezTo>
                              <a:pt x="668" y="1569"/>
                              <a:pt x="736" y="1447"/>
                              <a:pt x="804" y="1331"/>
                            </a:cubicBezTo>
                            <a:cubicBezTo>
                              <a:pt x="872" y="1215"/>
                              <a:pt x="961" y="1092"/>
                              <a:pt x="1008" y="889"/>
                            </a:cubicBezTo>
                            <a:cubicBezTo>
                              <a:pt x="1055" y="686"/>
                              <a:pt x="1100" y="230"/>
                              <a:pt x="1089" y="115"/>
                            </a:cubicBezTo>
                            <a:cubicBezTo>
                              <a:pt x="1078" y="0"/>
                              <a:pt x="1018" y="175"/>
                              <a:pt x="939" y="199"/>
                            </a:cubicBezTo>
                            <a:cubicBezTo>
                              <a:pt x="860" y="223"/>
                              <a:pt x="720" y="256"/>
                              <a:pt x="614" y="257"/>
                            </a:cubicBezTo>
                            <a:cubicBezTo>
                              <a:pt x="508" y="258"/>
                              <a:pt x="398" y="232"/>
                              <a:pt x="303" y="207"/>
                            </a:cubicBezTo>
                            <a:cubicBezTo>
                              <a:pt x="208" y="182"/>
                              <a:pt x="86" y="60"/>
                              <a:pt x="43" y="99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81" y="4529"/>
                        <a:ext cx="1412" cy="1640"/>
                      </a:xfrm>
                      <a:custGeom>
                        <a:avLst/>
                        <a:gdLst>
                          <a:gd name="T0" fmla="*/ 24 w 1412"/>
                          <a:gd name="T1" fmla="*/ 1575 h 1640"/>
                          <a:gd name="T2" fmla="*/ 494 w 1412"/>
                          <a:gd name="T3" fmla="*/ 1464 h 1640"/>
                          <a:gd name="T4" fmla="*/ 904 w 1412"/>
                          <a:gd name="T5" fmla="*/ 1223 h 1640"/>
                          <a:gd name="T6" fmla="*/ 1219 w 1412"/>
                          <a:gd name="T7" fmla="*/ 848 h 1640"/>
                          <a:gd name="T8" fmla="*/ 1409 w 1412"/>
                          <a:gd name="T9" fmla="*/ 107 h 1640"/>
                          <a:gd name="T10" fmla="*/ 1236 w 1412"/>
                          <a:gd name="T11" fmla="*/ 207 h 1640"/>
                          <a:gd name="T12" fmla="*/ 887 w 1412"/>
                          <a:gd name="T13" fmla="*/ 257 h 1640"/>
                          <a:gd name="T14" fmla="*/ 567 w 1412"/>
                          <a:gd name="T15" fmla="*/ 174 h 1640"/>
                          <a:gd name="T16" fmla="*/ 494 w 1412"/>
                          <a:gd name="T17" fmla="*/ 82 h 1640"/>
                          <a:gd name="T18" fmla="*/ 494 w 1412"/>
                          <a:gd name="T19" fmla="*/ 311 h 1640"/>
                          <a:gd name="T20" fmla="*/ 494 w 1412"/>
                          <a:gd name="T21" fmla="*/ 507 h 1640"/>
                          <a:gd name="T22" fmla="*/ 349 w 1412"/>
                          <a:gd name="T23" fmla="*/ 1073 h 1640"/>
                          <a:gd name="T24" fmla="*/ 24 w 1412"/>
                          <a:gd name="T25" fmla="*/ 1575 h 1640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w 1412"/>
                          <a:gd name="T40" fmla="*/ 0 h 1640"/>
                          <a:gd name="T41" fmla="*/ 1412 w 1412"/>
                          <a:gd name="T42" fmla="*/ 1640 h 1640"/>
                        </a:gdLst>
                        <a:ahLst/>
                        <a:cxnLst>
                          <a:cxn ang="T26">
                            <a:pos x="T0" y="T1"/>
                          </a:cxn>
                          <a:cxn ang="T27">
                            <a:pos x="T2" y="T3"/>
                          </a:cxn>
                          <a:cxn ang="T28">
                            <a:pos x="T4" y="T5"/>
                          </a:cxn>
                          <a:cxn ang="T29">
                            <a:pos x="T6" y="T7"/>
                          </a:cxn>
                          <a:cxn ang="T30">
                            <a:pos x="T8" y="T9"/>
                          </a:cxn>
                          <a:cxn ang="T31">
                            <a:pos x="T10" y="T11"/>
                          </a:cxn>
                          <a:cxn ang="T32">
                            <a:pos x="T12" y="T13"/>
                          </a:cxn>
                          <a:cxn ang="T33">
                            <a:pos x="T14" y="T15"/>
                          </a:cxn>
                          <a:cxn ang="T34">
                            <a:pos x="T16" y="T17"/>
                          </a:cxn>
                          <a:cxn ang="T35">
                            <a:pos x="T18" y="T19"/>
                          </a:cxn>
                          <a:cxn ang="T36">
                            <a:pos x="T20" y="T21"/>
                          </a:cxn>
                          <a:cxn ang="T37">
                            <a:pos x="T22" y="T23"/>
                          </a:cxn>
                          <a:cxn ang="T38">
                            <a:pos x="T24" y="T25"/>
                          </a:cxn>
                        </a:cxnLst>
                        <a:rect l="T39" t="T40" r="T41" b="T42"/>
                        <a:pathLst>
                          <a:path w="1412" h="1640">
                            <a:moveTo>
                              <a:pt x="24" y="1575"/>
                            </a:moveTo>
                            <a:cubicBezTo>
                              <a:pt x="48" y="1640"/>
                              <a:pt x="347" y="1523"/>
                              <a:pt x="494" y="1464"/>
                            </a:cubicBezTo>
                            <a:cubicBezTo>
                              <a:pt x="641" y="1405"/>
                              <a:pt x="783" y="1326"/>
                              <a:pt x="904" y="1223"/>
                            </a:cubicBezTo>
                            <a:cubicBezTo>
                              <a:pt x="1025" y="1120"/>
                              <a:pt x="1135" y="1034"/>
                              <a:pt x="1219" y="848"/>
                            </a:cubicBezTo>
                            <a:cubicBezTo>
                              <a:pt x="1303" y="662"/>
                              <a:pt x="1406" y="214"/>
                              <a:pt x="1409" y="107"/>
                            </a:cubicBezTo>
                            <a:cubicBezTo>
                              <a:pt x="1412" y="0"/>
                              <a:pt x="1323" y="182"/>
                              <a:pt x="1236" y="207"/>
                            </a:cubicBezTo>
                            <a:cubicBezTo>
                              <a:pt x="1149" y="232"/>
                              <a:pt x="999" y="263"/>
                              <a:pt x="887" y="257"/>
                            </a:cubicBezTo>
                            <a:cubicBezTo>
                              <a:pt x="775" y="251"/>
                              <a:pt x="632" y="203"/>
                              <a:pt x="567" y="174"/>
                            </a:cubicBezTo>
                            <a:cubicBezTo>
                              <a:pt x="502" y="145"/>
                              <a:pt x="506" y="59"/>
                              <a:pt x="494" y="82"/>
                            </a:cubicBezTo>
                            <a:cubicBezTo>
                              <a:pt x="482" y="105"/>
                              <a:pt x="494" y="240"/>
                              <a:pt x="494" y="311"/>
                            </a:cubicBezTo>
                            <a:cubicBezTo>
                              <a:pt x="494" y="382"/>
                              <a:pt x="518" y="380"/>
                              <a:pt x="494" y="507"/>
                            </a:cubicBezTo>
                            <a:cubicBezTo>
                              <a:pt x="470" y="634"/>
                              <a:pt x="427" y="895"/>
                              <a:pt x="349" y="1073"/>
                            </a:cubicBezTo>
                            <a:cubicBezTo>
                              <a:pt x="271" y="1251"/>
                              <a:pt x="0" y="1510"/>
                              <a:pt x="24" y="1575"/>
                            </a:cubicBezTo>
                            <a:close/>
                          </a:path>
                        </a:pathLst>
                      </a:custGeom>
                      <a:solidFill>
                        <a:srgbClr val="7EBFF3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cxnSp>
                    <p:nvCxnSpPr>
                      <p:cNvPr id="28" name="AutoShape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449" y="3529"/>
                        <a:ext cx="0" cy="1257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9" name="AutoShape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3529"/>
                        <a:ext cx="169" cy="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0" name="AutoShape 5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618" y="3529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476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31" name="AutoShape 5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449" y="6102"/>
                        <a:ext cx="0" cy="150"/>
                      </a:xfrm>
                      <a:prstGeom prst="straightConnector1">
                        <a:avLst/>
                      </a:prstGeom>
                      <a:noFill/>
                      <a:ln w="508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1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030" y="5171"/>
                      <a:ext cx="1123" cy="1967"/>
                    </a:xfrm>
                    <a:custGeom>
                      <a:avLst/>
                      <a:gdLst>
                        <a:gd name="T0" fmla="*/ 556 w 1123"/>
                        <a:gd name="T1" fmla="*/ 1953 h 1967"/>
                        <a:gd name="T2" fmla="*/ 440 w 1123"/>
                        <a:gd name="T3" fmla="*/ 1903 h 1967"/>
                        <a:gd name="T4" fmla="*/ 357 w 1123"/>
                        <a:gd name="T5" fmla="*/ 1692 h 1967"/>
                        <a:gd name="T6" fmla="*/ 301 w 1123"/>
                        <a:gd name="T7" fmla="*/ 1404 h 1967"/>
                        <a:gd name="T8" fmla="*/ 301 w 1123"/>
                        <a:gd name="T9" fmla="*/ 1071 h 1967"/>
                        <a:gd name="T10" fmla="*/ 348 w 1123"/>
                        <a:gd name="T11" fmla="*/ 780 h 1967"/>
                        <a:gd name="T12" fmla="*/ 151 w 1123"/>
                        <a:gd name="T13" fmla="*/ 647 h 1967"/>
                        <a:gd name="T14" fmla="*/ 82 w 1123"/>
                        <a:gd name="T15" fmla="*/ 422 h 1967"/>
                        <a:gd name="T16" fmla="*/ 15 w 1123"/>
                        <a:gd name="T17" fmla="*/ 131 h 1967"/>
                        <a:gd name="T18" fmla="*/ 40 w 1123"/>
                        <a:gd name="T19" fmla="*/ 47 h 1967"/>
                        <a:gd name="T20" fmla="*/ 253 w 1123"/>
                        <a:gd name="T21" fmla="*/ 414 h 1967"/>
                        <a:gd name="T22" fmla="*/ 600 w 1123"/>
                        <a:gd name="T23" fmla="*/ 705 h 1967"/>
                        <a:gd name="T24" fmla="*/ 912 w 1123"/>
                        <a:gd name="T25" fmla="*/ 880 h 1967"/>
                        <a:gd name="T26" fmla="*/ 1123 w 1123"/>
                        <a:gd name="T27" fmla="*/ 938 h 1967"/>
                        <a:gd name="T28" fmla="*/ 912 w 1123"/>
                        <a:gd name="T29" fmla="*/ 1038 h 1967"/>
                        <a:gd name="T30" fmla="*/ 858 w 1123"/>
                        <a:gd name="T31" fmla="*/ 1196 h 1967"/>
                        <a:gd name="T32" fmla="*/ 773 w 1123"/>
                        <a:gd name="T33" fmla="*/ 1362 h 1967"/>
                        <a:gd name="T34" fmla="*/ 723 w 1123"/>
                        <a:gd name="T35" fmla="*/ 1454 h 1967"/>
                        <a:gd name="T36" fmla="*/ 600 w 1123"/>
                        <a:gd name="T37" fmla="*/ 1487 h 1967"/>
                        <a:gd name="T38" fmla="*/ 515 w 1123"/>
                        <a:gd name="T39" fmla="*/ 1609 h 1967"/>
                        <a:gd name="T40" fmla="*/ 540 w 1123"/>
                        <a:gd name="T41" fmla="*/ 1820 h 1967"/>
                        <a:gd name="T42" fmla="*/ 556 w 1123"/>
                        <a:gd name="T43" fmla="*/ 1953 h 1967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123"/>
                        <a:gd name="T67" fmla="*/ 0 h 1967"/>
                        <a:gd name="T68" fmla="*/ 1123 w 1123"/>
                        <a:gd name="T69" fmla="*/ 1967 h 1967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123" h="1967">
                          <a:moveTo>
                            <a:pt x="556" y="1953"/>
                          </a:moveTo>
                          <a:cubicBezTo>
                            <a:pt x="539" y="1967"/>
                            <a:pt x="473" y="1947"/>
                            <a:pt x="440" y="1903"/>
                          </a:cubicBezTo>
                          <a:cubicBezTo>
                            <a:pt x="407" y="1859"/>
                            <a:pt x="380" y="1775"/>
                            <a:pt x="357" y="1692"/>
                          </a:cubicBezTo>
                          <a:cubicBezTo>
                            <a:pt x="334" y="1609"/>
                            <a:pt x="310" y="1507"/>
                            <a:pt x="301" y="1404"/>
                          </a:cubicBezTo>
                          <a:cubicBezTo>
                            <a:pt x="292" y="1301"/>
                            <a:pt x="293" y="1175"/>
                            <a:pt x="301" y="1071"/>
                          </a:cubicBezTo>
                          <a:cubicBezTo>
                            <a:pt x="309" y="967"/>
                            <a:pt x="373" y="851"/>
                            <a:pt x="348" y="780"/>
                          </a:cubicBezTo>
                          <a:cubicBezTo>
                            <a:pt x="323" y="709"/>
                            <a:pt x="195" y="707"/>
                            <a:pt x="151" y="647"/>
                          </a:cubicBezTo>
                          <a:cubicBezTo>
                            <a:pt x="107" y="587"/>
                            <a:pt x="105" y="508"/>
                            <a:pt x="82" y="422"/>
                          </a:cubicBezTo>
                          <a:cubicBezTo>
                            <a:pt x="59" y="336"/>
                            <a:pt x="22" y="193"/>
                            <a:pt x="15" y="131"/>
                          </a:cubicBezTo>
                          <a:cubicBezTo>
                            <a:pt x="8" y="69"/>
                            <a:pt x="0" y="0"/>
                            <a:pt x="40" y="47"/>
                          </a:cubicBezTo>
                          <a:cubicBezTo>
                            <a:pt x="80" y="94"/>
                            <a:pt x="160" y="304"/>
                            <a:pt x="253" y="414"/>
                          </a:cubicBezTo>
                          <a:cubicBezTo>
                            <a:pt x="346" y="524"/>
                            <a:pt x="490" y="627"/>
                            <a:pt x="600" y="705"/>
                          </a:cubicBezTo>
                          <a:cubicBezTo>
                            <a:pt x="710" y="783"/>
                            <a:pt x="825" y="841"/>
                            <a:pt x="912" y="880"/>
                          </a:cubicBezTo>
                          <a:cubicBezTo>
                            <a:pt x="999" y="919"/>
                            <a:pt x="1123" y="912"/>
                            <a:pt x="1123" y="938"/>
                          </a:cubicBezTo>
                          <a:cubicBezTo>
                            <a:pt x="1123" y="964"/>
                            <a:pt x="956" y="995"/>
                            <a:pt x="912" y="1038"/>
                          </a:cubicBezTo>
                          <a:cubicBezTo>
                            <a:pt x="868" y="1081"/>
                            <a:pt x="881" y="1142"/>
                            <a:pt x="858" y="1196"/>
                          </a:cubicBezTo>
                          <a:cubicBezTo>
                            <a:pt x="835" y="1250"/>
                            <a:pt x="795" y="1319"/>
                            <a:pt x="773" y="1362"/>
                          </a:cubicBezTo>
                          <a:cubicBezTo>
                            <a:pt x="751" y="1405"/>
                            <a:pt x="752" y="1433"/>
                            <a:pt x="723" y="1454"/>
                          </a:cubicBezTo>
                          <a:cubicBezTo>
                            <a:pt x="694" y="1475"/>
                            <a:pt x="635" y="1461"/>
                            <a:pt x="600" y="1487"/>
                          </a:cubicBezTo>
                          <a:cubicBezTo>
                            <a:pt x="565" y="1513"/>
                            <a:pt x="525" y="1554"/>
                            <a:pt x="515" y="1609"/>
                          </a:cubicBezTo>
                          <a:cubicBezTo>
                            <a:pt x="505" y="1664"/>
                            <a:pt x="526" y="1763"/>
                            <a:pt x="540" y="1820"/>
                          </a:cubicBezTo>
                          <a:cubicBezTo>
                            <a:pt x="554" y="1877"/>
                            <a:pt x="573" y="1939"/>
                            <a:pt x="556" y="1953"/>
                          </a:cubicBezTo>
                          <a:close/>
                        </a:path>
                      </a:pathLst>
                    </a:custGeom>
                    <a:solidFill>
                      <a:srgbClr val="79F25C"/>
                    </a:solidFill>
                    <a:ln w="31750">
                      <a:solidFill>
                        <a:srgbClr val="18FE6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5260" y="6430"/>
                      <a:ext cx="403" cy="800"/>
                    </a:xfrm>
                    <a:custGeom>
                      <a:avLst/>
                      <a:gdLst>
                        <a:gd name="T0" fmla="*/ 216 w 403"/>
                        <a:gd name="T1" fmla="*/ 25 h 800"/>
                        <a:gd name="T2" fmla="*/ 139 w 403"/>
                        <a:gd name="T3" fmla="*/ 175 h 800"/>
                        <a:gd name="T4" fmla="*/ 57 w 403"/>
                        <a:gd name="T5" fmla="*/ 399 h 800"/>
                        <a:gd name="T6" fmla="*/ 14 w 403"/>
                        <a:gd name="T7" fmla="*/ 616 h 800"/>
                        <a:gd name="T8" fmla="*/ 139 w 403"/>
                        <a:gd name="T9" fmla="*/ 774 h 800"/>
                        <a:gd name="T10" fmla="*/ 275 w 403"/>
                        <a:gd name="T11" fmla="*/ 774 h 800"/>
                        <a:gd name="T12" fmla="*/ 385 w 403"/>
                        <a:gd name="T13" fmla="*/ 666 h 800"/>
                        <a:gd name="T14" fmla="*/ 385 w 403"/>
                        <a:gd name="T15" fmla="*/ 516 h 800"/>
                        <a:gd name="T16" fmla="*/ 339 w 403"/>
                        <a:gd name="T17" fmla="*/ 325 h 800"/>
                        <a:gd name="T18" fmla="*/ 216 w 403"/>
                        <a:gd name="T19" fmla="*/ 25 h 8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03"/>
                        <a:gd name="T31" fmla="*/ 0 h 800"/>
                        <a:gd name="T32" fmla="*/ 403 w 403"/>
                        <a:gd name="T33" fmla="*/ 800 h 8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03" h="800">
                          <a:moveTo>
                            <a:pt x="216" y="25"/>
                          </a:moveTo>
                          <a:cubicBezTo>
                            <a:pt x="183" y="0"/>
                            <a:pt x="166" y="113"/>
                            <a:pt x="139" y="175"/>
                          </a:cubicBezTo>
                          <a:cubicBezTo>
                            <a:pt x="112" y="237"/>
                            <a:pt x="78" y="326"/>
                            <a:pt x="57" y="399"/>
                          </a:cubicBezTo>
                          <a:cubicBezTo>
                            <a:pt x="36" y="472"/>
                            <a:pt x="0" y="554"/>
                            <a:pt x="14" y="616"/>
                          </a:cubicBezTo>
                          <a:cubicBezTo>
                            <a:pt x="28" y="678"/>
                            <a:pt x="96" y="748"/>
                            <a:pt x="139" y="774"/>
                          </a:cubicBezTo>
                          <a:cubicBezTo>
                            <a:pt x="182" y="800"/>
                            <a:pt x="234" y="792"/>
                            <a:pt x="275" y="774"/>
                          </a:cubicBezTo>
                          <a:cubicBezTo>
                            <a:pt x="316" y="756"/>
                            <a:pt x="367" y="709"/>
                            <a:pt x="385" y="666"/>
                          </a:cubicBezTo>
                          <a:cubicBezTo>
                            <a:pt x="403" y="623"/>
                            <a:pt x="393" y="573"/>
                            <a:pt x="385" y="516"/>
                          </a:cubicBezTo>
                          <a:cubicBezTo>
                            <a:pt x="377" y="459"/>
                            <a:pt x="367" y="411"/>
                            <a:pt x="339" y="325"/>
                          </a:cubicBezTo>
                          <a:cubicBezTo>
                            <a:pt x="311" y="239"/>
                            <a:pt x="249" y="50"/>
                            <a:pt x="216" y="25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5698D5">
                            <a:alpha val="60999"/>
                          </a:srgbClr>
                        </a:gs>
                        <a:gs pos="100000">
                          <a:srgbClr val="DDEAF7"/>
                        </a:gs>
                      </a:gsLst>
                      <a:lin ang="2700000" scaled="1"/>
                    </a:gradFill>
                    <a:ln w="19050">
                      <a:solidFill>
                        <a:srgbClr val="8DB3E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6051" y="3869"/>
                      <a:ext cx="1765" cy="2684"/>
                    </a:xfrm>
                    <a:custGeom>
                      <a:avLst/>
                      <a:gdLst>
                        <a:gd name="T0" fmla="*/ 987 w 1765"/>
                        <a:gd name="T1" fmla="*/ 2676 h 2684"/>
                        <a:gd name="T2" fmla="*/ 1145 w 1765"/>
                        <a:gd name="T3" fmla="*/ 2493 h 2684"/>
                        <a:gd name="T4" fmla="*/ 1358 w 1765"/>
                        <a:gd name="T5" fmla="*/ 2280 h 2684"/>
                        <a:gd name="T6" fmla="*/ 1503 w 1765"/>
                        <a:gd name="T7" fmla="*/ 1969 h 2684"/>
                        <a:gd name="T8" fmla="*/ 1528 w 1765"/>
                        <a:gd name="T9" fmla="*/ 1794 h 2684"/>
                        <a:gd name="T10" fmla="*/ 1574 w 1765"/>
                        <a:gd name="T11" fmla="*/ 1536 h 2684"/>
                        <a:gd name="T12" fmla="*/ 1703 w 1765"/>
                        <a:gd name="T13" fmla="*/ 1369 h 2684"/>
                        <a:gd name="T14" fmla="*/ 1761 w 1765"/>
                        <a:gd name="T15" fmla="*/ 1086 h 2684"/>
                        <a:gd name="T16" fmla="*/ 1678 w 1765"/>
                        <a:gd name="T17" fmla="*/ 948 h 2684"/>
                        <a:gd name="T18" fmla="*/ 1574 w 1765"/>
                        <a:gd name="T19" fmla="*/ 753 h 2684"/>
                        <a:gd name="T20" fmla="*/ 1574 w 1765"/>
                        <a:gd name="T21" fmla="*/ 604 h 2684"/>
                        <a:gd name="T22" fmla="*/ 1511 w 1765"/>
                        <a:gd name="T23" fmla="*/ 512 h 2684"/>
                        <a:gd name="T24" fmla="*/ 1520 w 1765"/>
                        <a:gd name="T25" fmla="*/ 404 h 2684"/>
                        <a:gd name="T26" fmla="*/ 1311 w 1765"/>
                        <a:gd name="T27" fmla="*/ 320 h 2684"/>
                        <a:gd name="T28" fmla="*/ 1045 w 1765"/>
                        <a:gd name="T29" fmla="*/ 312 h 2684"/>
                        <a:gd name="T30" fmla="*/ 962 w 1765"/>
                        <a:gd name="T31" fmla="*/ 171 h 2684"/>
                        <a:gd name="T32" fmla="*/ 776 w 1765"/>
                        <a:gd name="T33" fmla="*/ 13 h 2684"/>
                        <a:gd name="T34" fmla="*/ 604 w 1765"/>
                        <a:gd name="T35" fmla="*/ 96 h 2684"/>
                        <a:gd name="T36" fmla="*/ 422 w 1765"/>
                        <a:gd name="T37" fmla="*/ 171 h 2684"/>
                        <a:gd name="T38" fmla="*/ 204 w 1765"/>
                        <a:gd name="T39" fmla="*/ 329 h 2684"/>
                        <a:gd name="T40" fmla="*/ 109 w 1765"/>
                        <a:gd name="T41" fmla="*/ 504 h 2684"/>
                        <a:gd name="T42" fmla="*/ 55 w 1765"/>
                        <a:gd name="T43" fmla="*/ 628 h 2684"/>
                        <a:gd name="T44" fmla="*/ 46 w 1765"/>
                        <a:gd name="T45" fmla="*/ 795 h 2684"/>
                        <a:gd name="T46" fmla="*/ 329 w 1765"/>
                        <a:gd name="T47" fmla="*/ 870 h 2684"/>
                        <a:gd name="T48" fmla="*/ 720 w 1765"/>
                        <a:gd name="T49" fmla="*/ 803 h 2684"/>
                        <a:gd name="T50" fmla="*/ 843 w 1765"/>
                        <a:gd name="T51" fmla="*/ 703 h 2684"/>
                        <a:gd name="T52" fmla="*/ 887 w 1765"/>
                        <a:gd name="T53" fmla="*/ 982 h 2684"/>
                        <a:gd name="T54" fmla="*/ 776 w 1765"/>
                        <a:gd name="T55" fmla="*/ 1244 h 2684"/>
                        <a:gd name="T56" fmla="*/ 843 w 1765"/>
                        <a:gd name="T57" fmla="*/ 1502 h 2684"/>
                        <a:gd name="T58" fmla="*/ 843 w 1765"/>
                        <a:gd name="T59" fmla="*/ 1719 h 2684"/>
                        <a:gd name="T60" fmla="*/ 776 w 1765"/>
                        <a:gd name="T61" fmla="*/ 2052 h 2684"/>
                        <a:gd name="T62" fmla="*/ 776 w 1765"/>
                        <a:gd name="T63" fmla="*/ 2280 h 2684"/>
                        <a:gd name="T64" fmla="*/ 843 w 1765"/>
                        <a:gd name="T65" fmla="*/ 2543 h 2684"/>
                        <a:gd name="T66" fmla="*/ 987 w 1765"/>
                        <a:gd name="T67" fmla="*/ 2676 h 2684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w 1765"/>
                        <a:gd name="T103" fmla="*/ 0 h 2684"/>
                        <a:gd name="T104" fmla="*/ 1765 w 1765"/>
                        <a:gd name="T105" fmla="*/ 2684 h 2684"/>
                      </a:gdLst>
                      <a:ahLst/>
                      <a:cxnLst>
                        <a:cxn ang="T68">
                          <a:pos x="T0" y="T1"/>
                        </a:cxn>
                        <a:cxn ang="T69">
                          <a:pos x="T2" y="T3"/>
                        </a:cxn>
                        <a:cxn ang="T70">
                          <a:pos x="T4" y="T5"/>
                        </a:cxn>
                        <a:cxn ang="T71">
                          <a:pos x="T6" y="T7"/>
                        </a:cxn>
                        <a:cxn ang="T72">
                          <a:pos x="T8" y="T9"/>
                        </a:cxn>
                        <a:cxn ang="T73">
                          <a:pos x="T10" y="T11"/>
                        </a:cxn>
                        <a:cxn ang="T74">
                          <a:pos x="T12" y="T13"/>
                        </a:cxn>
                        <a:cxn ang="T75">
                          <a:pos x="T14" y="T15"/>
                        </a:cxn>
                        <a:cxn ang="T76">
                          <a:pos x="T16" y="T17"/>
                        </a:cxn>
                        <a:cxn ang="T77">
                          <a:pos x="T18" y="T19"/>
                        </a:cxn>
                        <a:cxn ang="T78">
                          <a:pos x="T20" y="T21"/>
                        </a:cxn>
                        <a:cxn ang="T79">
                          <a:pos x="T22" y="T23"/>
                        </a:cxn>
                        <a:cxn ang="T80">
                          <a:pos x="T24" y="T25"/>
                        </a:cxn>
                        <a:cxn ang="T81">
                          <a:pos x="T26" y="T27"/>
                        </a:cxn>
                        <a:cxn ang="T82">
                          <a:pos x="T28" y="T29"/>
                        </a:cxn>
                        <a:cxn ang="T83">
                          <a:pos x="T30" y="T31"/>
                        </a:cxn>
                        <a:cxn ang="T84">
                          <a:pos x="T32" y="T33"/>
                        </a:cxn>
                        <a:cxn ang="T85">
                          <a:pos x="T34" y="T35"/>
                        </a:cxn>
                        <a:cxn ang="T86">
                          <a:pos x="T36" y="T37"/>
                        </a:cxn>
                        <a:cxn ang="T87">
                          <a:pos x="T38" y="T39"/>
                        </a:cxn>
                        <a:cxn ang="T88">
                          <a:pos x="T40" y="T41"/>
                        </a:cxn>
                        <a:cxn ang="T89">
                          <a:pos x="T42" y="T43"/>
                        </a:cxn>
                        <a:cxn ang="T90">
                          <a:pos x="T44" y="T45"/>
                        </a:cxn>
                        <a:cxn ang="T91">
                          <a:pos x="T46" y="T47"/>
                        </a:cxn>
                        <a:cxn ang="T92">
                          <a:pos x="T48" y="T49"/>
                        </a:cxn>
                        <a:cxn ang="T93">
                          <a:pos x="T50" y="T51"/>
                        </a:cxn>
                        <a:cxn ang="T94">
                          <a:pos x="T52" y="T53"/>
                        </a:cxn>
                        <a:cxn ang="T95">
                          <a:pos x="T54" y="T55"/>
                        </a:cxn>
                        <a:cxn ang="T96">
                          <a:pos x="T56" y="T57"/>
                        </a:cxn>
                        <a:cxn ang="T97">
                          <a:pos x="T58" y="T59"/>
                        </a:cxn>
                        <a:cxn ang="T98">
                          <a:pos x="T60" y="T61"/>
                        </a:cxn>
                        <a:cxn ang="T99">
                          <a:pos x="T62" y="T63"/>
                        </a:cxn>
                        <a:cxn ang="T100">
                          <a:pos x="T64" y="T65"/>
                        </a:cxn>
                        <a:cxn ang="T101">
                          <a:pos x="T66" y="T67"/>
                        </a:cxn>
                      </a:cxnLst>
                      <a:rect l="T102" t="T103" r="T104" b="T105"/>
                      <a:pathLst>
                        <a:path w="1765" h="2684">
                          <a:moveTo>
                            <a:pt x="987" y="2676"/>
                          </a:moveTo>
                          <a:cubicBezTo>
                            <a:pt x="1037" y="2668"/>
                            <a:pt x="1083" y="2559"/>
                            <a:pt x="1145" y="2493"/>
                          </a:cubicBezTo>
                          <a:cubicBezTo>
                            <a:pt x="1207" y="2427"/>
                            <a:pt x="1298" y="2367"/>
                            <a:pt x="1358" y="2280"/>
                          </a:cubicBezTo>
                          <a:cubicBezTo>
                            <a:pt x="1418" y="2193"/>
                            <a:pt x="1475" y="2050"/>
                            <a:pt x="1503" y="1969"/>
                          </a:cubicBezTo>
                          <a:cubicBezTo>
                            <a:pt x="1531" y="1888"/>
                            <a:pt x="1516" y="1866"/>
                            <a:pt x="1528" y="1794"/>
                          </a:cubicBezTo>
                          <a:cubicBezTo>
                            <a:pt x="1540" y="1722"/>
                            <a:pt x="1545" y="1607"/>
                            <a:pt x="1574" y="1536"/>
                          </a:cubicBezTo>
                          <a:cubicBezTo>
                            <a:pt x="1603" y="1465"/>
                            <a:pt x="1672" y="1444"/>
                            <a:pt x="1703" y="1369"/>
                          </a:cubicBezTo>
                          <a:cubicBezTo>
                            <a:pt x="1734" y="1294"/>
                            <a:pt x="1765" y="1156"/>
                            <a:pt x="1761" y="1086"/>
                          </a:cubicBezTo>
                          <a:cubicBezTo>
                            <a:pt x="1757" y="1016"/>
                            <a:pt x="1709" y="1004"/>
                            <a:pt x="1678" y="948"/>
                          </a:cubicBezTo>
                          <a:cubicBezTo>
                            <a:pt x="1647" y="892"/>
                            <a:pt x="1591" y="810"/>
                            <a:pt x="1574" y="753"/>
                          </a:cubicBezTo>
                          <a:cubicBezTo>
                            <a:pt x="1557" y="696"/>
                            <a:pt x="1584" y="644"/>
                            <a:pt x="1574" y="604"/>
                          </a:cubicBezTo>
                          <a:cubicBezTo>
                            <a:pt x="1564" y="564"/>
                            <a:pt x="1520" y="545"/>
                            <a:pt x="1511" y="512"/>
                          </a:cubicBezTo>
                          <a:cubicBezTo>
                            <a:pt x="1502" y="479"/>
                            <a:pt x="1553" y="436"/>
                            <a:pt x="1520" y="404"/>
                          </a:cubicBezTo>
                          <a:cubicBezTo>
                            <a:pt x="1487" y="372"/>
                            <a:pt x="1390" y="335"/>
                            <a:pt x="1311" y="320"/>
                          </a:cubicBezTo>
                          <a:cubicBezTo>
                            <a:pt x="1232" y="305"/>
                            <a:pt x="1103" y="337"/>
                            <a:pt x="1045" y="312"/>
                          </a:cubicBezTo>
                          <a:cubicBezTo>
                            <a:pt x="987" y="287"/>
                            <a:pt x="1007" y="221"/>
                            <a:pt x="962" y="171"/>
                          </a:cubicBezTo>
                          <a:cubicBezTo>
                            <a:pt x="917" y="121"/>
                            <a:pt x="836" y="26"/>
                            <a:pt x="776" y="13"/>
                          </a:cubicBezTo>
                          <a:cubicBezTo>
                            <a:pt x="716" y="0"/>
                            <a:pt x="663" y="70"/>
                            <a:pt x="604" y="96"/>
                          </a:cubicBezTo>
                          <a:cubicBezTo>
                            <a:pt x="545" y="122"/>
                            <a:pt x="489" y="132"/>
                            <a:pt x="422" y="171"/>
                          </a:cubicBezTo>
                          <a:cubicBezTo>
                            <a:pt x="355" y="210"/>
                            <a:pt x="256" y="274"/>
                            <a:pt x="204" y="329"/>
                          </a:cubicBezTo>
                          <a:cubicBezTo>
                            <a:pt x="152" y="384"/>
                            <a:pt x="134" y="454"/>
                            <a:pt x="109" y="504"/>
                          </a:cubicBezTo>
                          <a:cubicBezTo>
                            <a:pt x="84" y="554"/>
                            <a:pt x="65" y="580"/>
                            <a:pt x="55" y="628"/>
                          </a:cubicBezTo>
                          <a:cubicBezTo>
                            <a:pt x="45" y="676"/>
                            <a:pt x="0" y="755"/>
                            <a:pt x="46" y="795"/>
                          </a:cubicBezTo>
                          <a:cubicBezTo>
                            <a:pt x="92" y="835"/>
                            <a:pt x="217" y="869"/>
                            <a:pt x="329" y="870"/>
                          </a:cubicBezTo>
                          <a:cubicBezTo>
                            <a:pt x="441" y="871"/>
                            <a:pt x="634" y="831"/>
                            <a:pt x="720" y="803"/>
                          </a:cubicBezTo>
                          <a:cubicBezTo>
                            <a:pt x="806" y="775"/>
                            <a:pt x="815" y="673"/>
                            <a:pt x="843" y="703"/>
                          </a:cubicBezTo>
                          <a:cubicBezTo>
                            <a:pt x="871" y="733"/>
                            <a:pt x="898" y="892"/>
                            <a:pt x="887" y="982"/>
                          </a:cubicBezTo>
                          <a:cubicBezTo>
                            <a:pt x="876" y="1072"/>
                            <a:pt x="783" y="1157"/>
                            <a:pt x="776" y="1244"/>
                          </a:cubicBezTo>
                          <a:cubicBezTo>
                            <a:pt x="769" y="1331"/>
                            <a:pt x="832" y="1423"/>
                            <a:pt x="843" y="1502"/>
                          </a:cubicBezTo>
                          <a:cubicBezTo>
                            <a:pt x="854" y="1581"/>
                            <a:pt x="854" y="1627"/>
                            <a:pt x="843" y="1719"/>
                          </a:cubicBezTo>
                          <a:cubicBezTo>
                            <a:pt x="832" y="1811"/>
                            <a:pt x="787" y="1959"/>
                            <a:pt x="776" y="2052"/>
                          </a:cubicBezTo>
                          <a:cubicBezTo>
                            <a:pt x="765" y="2145"/>
                            <a:pt x="765" y="2198"/>
                            <a:pt x="776" y="2280"/>
                          </a:cubicBezTo>
                          <a:cubicBezTo>
                            <a:pt x="787" y="2362"/>
                            <a:pt x="807" y="2476"/>
                            <a:pt x="843" y="2543"/>
                          </a:cubicBezTo>
                          <a:cubicBezTo>
                            <a:pt x="879" y="2610"/>
                            <a:pt x="937" y="2684"/>
                            <a:pt x="987" y="267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79FEA3"/>
                        </a:gs>
                        <a:gs pos="100000">
                          <a:srgbClr val="E4FFED"/>
                        </a:gs>
                      </a:gsLst>
                      <a:path path="rect">
                        <a:fillToRect l="100000" t="100000"/>
                      </a:path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7453" y="3817"/>
                      <a:ext cx="363" cy="1023"/>
                    </a:xfrm>
                    <a:custGeom>
                      <a:avLst/>
                      <a:gdLst>
                        <a:gd name="T0" fmla="*/ 345 w 363"/>
                        <a:gd name="T1" fmla="*/ 1007 h 1023"/>
                        <a:gd name="T2" fmla="*/ 345 w 363"/>
                        <a:gd name="T3" fmla="*/ 646 h 1023"/>
                        <a:gd name="T4" fmla="*/ 345 w 363"/>
                        <a:gd name="T5" fmla="*/ 396 h 1023"/>
                        <a:gd name="T6" fmla="*/ 278 w 363"/>
                        <a:gd name="T7" fmla="*/ 47 h 1023"/>
                        <a:gd name="T8" fmla="*/ 20 w 363"/>
                        <a:gd name="T9" fmla="*/ 113 h 1023"/>
                        <a:gd name="T10" fmla="*/ 158 w 363"/>
                        <a:gd name="T11" fmla="*/ 305 h 1023"/>
                        <a:gd name="T12" fmla="*/ 158 w 363"/>
                        <a:gd name="T13" fmla="*/ 471 h 1023"/>
                        <a:gd name="T14" fmla="*/ 237 w 363"/>
                        <a:gd name="T15" fmla="*/ 563 h 1023"/>
                        <a:gd name="T16" fmla="*/ 237 w 363"/>
                        <a:gd name="T17" fmla="*/ 742 h 1023"/>
                        <a:gd name="T18" fmla="*/ 345 w 363"/>
                        <a:gd name="T19" fmla="*/ 1007 h 1023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363"/>
                        <a:gd name="T31" fmla="*/ 0 h 1023"/>
                        <a:gd name="T32" fmla="*/ 363 w 363"/>
                        <a:gd name="T33" fmla="*/ 1023 h 1023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363" h="1023">
                          <a:moveTo>
                            <a:pt x="345" y="1007"/>
                          </a:moveTo>
                          <a:cubicBezTo>
                            <a:pt x="363" y="991"/>
                            <a:pt x="345" y="748"/>
                            <a:pt x="345" y="646"/>
                          </a:cubicBezTo>
                          <a:cubicBezTo>
                            <a:pt x="345" y="544"/>
                            <a:pt x="356" y="496"/>
                            <a:pt x="345" y="396"/>
                          </a:cubicBezTo>
                          <a:cubicBezTo>
                            <a:pt x="334" y="296"/>
                            <a:pt x="332" y="94"/>
                            <a:pt x="278" y="47"/>
                          </a:cubicBezTo>
                          <a:cubicBezTo>
                            <a:pt x="224" y="0"/>
                            <a:pt x="40" y="70"/>
                            <a:pt x="20" y="113"/>
                          </a:cubicBezTo>
                          <a:cubicBezTo>
                            <a:pt x="0" y="156"/>
                            <a:pt x="135" y="245"/>
                            <a:pt x="158" y="305"/>
                          </a:cubicBezTo>
                          <a:cubicBezTo>
                            <a:pt x="181" y="365"/>
                            <a:pt x="145" y="428"/>
                            <a:pt x="158" y="471"/>
                          </a:cubicBezTo>
                          <a:cubicBezTo>
                            <a:pt x="171" y="514"/>
                            <a:pt x="224" y="518"/>
                            <a:pt x="237" y="563"/>
                          </a:cubicBezTo>
                          <a:cubicBezTo>
                            <a:pt x="250" y="608"/>
                            <a:pt x="219" y="668"/>
                            <a:pt x="237" y="742"/>
                          </a:cubicBezTo>
                          <a:cubicBezTo>
                            <a:pt x="255" y="816"/>
                            <a:pt x="327" y="1023"/>
                            <a:pt x="345" y="100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6477" y="2841"/>
                      <a:ext cx="1210" cy="1085"/>
                    </a:xfrm>
                    <a:custGeom>
                      <a:avLst/>
                      <a:gdLst>
                        <a:gd name="T0" fmla="*/ 1209 w 1210"/>
                        <a:gd name="T1" fmla="*/ 858 h 1085"/>
                        <a:gd name="T2" fmla="*/ 1109 w 1210"/>
                        <a:gd name="T3" fmla="*/ 580 h 1085"/>
                        <a:gd name="T4" fmla="*/ 939 w 1210"/>
                        <a:gd name="T5" fmla="*/ 280 h 1085"/>
                        <a:gd name="T6" fmla="*/ 726 w 1210"/>
                        <a:gd name="T7" fmla="*/ 0 h 1085"/>
                        <a:gd name="T8" fmla="*/ 501 w 1210"/>
                        <a:gd name="T9" fmla="*/ 280 h 1085"/>
                        <a:gd name="T10" fmla="*/ 510 w 1210"/>
                        <a:gd name="T11" fmla="*/ 405 h 1085"/>
                        <a:gd name="T12" fmla="*/ 593 w 1210"/>
                        <a:gd name="T13" fmla="*/ 414 h 1085"/>
                        <a:gd name="T14" fmla="*/ 668 w 1210"/>
                        <a:gd name="T15" fmla="*/ 333 h 1085"/>
                        <a:gd name="T16" fmla="*/ 734 w 1210"/>
                        <a:gd name="T17" fmla="*/ 255 h 1085"/>
                        <a:gd name="T18" fmla="*/ 843 w 1210"/>
                        <a:gd name="T19" fmla="*/ 280 h 1085"/>
                        <a:gd name="T20" fmla="*/ 859 w 1210"/>
                        <a:gd name="T21" fmla="*/ 447 h 1085"/>
                        <a:gd name="T22" fmla="*/ 777 w 1210"/>
                        <a:gd name="T23" fmla="*/ 507 h 1085"/>
                        <a:gd name="T24" fmla="*/ 609 w 1210"/>
                        <a:gd name="T25" fmla="*/ 555 h 1085"/>
                        <a:gd name="T26" fmla="*/ 424 w 1210"/>
                        <a:gd name="T27" fmla="*/ 507 h 1085"/>
                        <a:gd name="T28" fmla="*/ 251 w 1210"/>
                        <a:gd name="T29" fmla="*/ 555 h 1085"/>
                        <a:gd name="T30" fmla="*/ 177 w 1210"/>
                        <a:gd name="T31" fmla="*/ 708 h 1085"/>
                        <a:gd name="T32" fmla="*/ 112 w 1210"/>
                        <a:gd name="T33" fmla="*/ 805 h 1085"/>
                        <a:gd name="T34" fmla="*/ 52 w 1210"/>
                        <a:gd name="T35" fmla="*/ 858 h 1085"/>
                        <a:gd name="T36" fmla="*/ 3 w 1210"/>
                        <a:gd name="T37" fmla="*/ 858 h 1085"/>
                        <a:gd name="T38" fmla="*/ 68 w 1210"/>
                        <a:gd name="T39" fmla="*/ 1030 h 1085"/>
                        <a:gd name="T40" fmla="*/ 234 w 1210"/>
                        <a:gd name="T41" fmla="*/ 988 h 1085"/>
                        <a:gd name="T42" fmla="*/ 357 w 1210"/>
                        <a:gd name="T43" fmla="*/ 858 h 1085"/>
                        <a:gd name="T44" fmla="*/ 543 w 1210"/>
                        <a:gd name="T45" fmla="*/ 858 h 1085"/>
                        <a:gd name="T46" fmla="*/ 676 w 1210"/>
                        <a:gd name="T47" fmla="*/ 1005 h 1085"/>
                        <a:gd name="T48" fmla="*/ 826 w 1210"/>
                        <a:gd name="T49" fmla="*/ 1079 h 1085"/>
                        <a:gd name="T50" fmla="*/ 939 w 1210"/>
                        <a:gd name="T51" fmla="*/ 971 h 1085"/>
                        <a:gd name="T52" fmla="*/ 1101 w 1210"/>
                        <a:gd name="T53" fmla="*/ 921 h 1085"/>
                        <a:gd name="T54" fmla="*/ 1209 w 1210"/>
                        <a:gd name="T55" fmla="*/ 858 h 1085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1210"/>
                        <a:gd name="T85" fmla="*/ 0 h 1085"/>
                        <a:gd name="T86" fmla="*/ 1210 w 1210"/>
                        <a:gd name="T87" fmla="*/ 1085 h 1085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1210" h="1085">
                          <a:moveTo>
                            <a:pt x="1209" y="858"/>
                          </a:moveTo>
                          <a:cubicBezTo>
                            <a:pt x="1210" y="801"/>
                            <a:pt x="1154" y="676"/>
                            <a:pt x="1109" y="580"/>
                          </a:cubicBezTo>
                          <a:cubicBezTo>
                            <a:pt x="1064" y="484"/>
                            <a:pt x="1003" y="377"/>
                            <a:pt x="939" y="280"/>
                          </a:cubicBezTo>
                          <a:cubicBezTo>
                            <a:pt x="875" y="183"/>
                            <a:pt x="799" y="0"/>
                            <a:pt x="726" y="0"/>
                          </a:cubicBezTo>
                          <a:cubicBezTo>
                            <a:pt x="653" y="0"/>
                            <a:pt x="537" y="213"/>
                            <a:pt x="501" y="280"/>
                          </a:cubicBezTo>
                          <a:cubicBezTo>
                            <a:pt x="465" y="347"/>
                            <a:pt x="495" y="383"/>
                            <a:pt x="510" y="405"/>
                          </a:cubicBezTo>
                          <a:cubicBezTo>
                            <a:pt x="525" y="427"/>
                            <a:pt x="567" y="426"/>
                            <a:pt x="593" y="414"/>
                          </a:cubicBezTo>
                          <a:cubicBezTo>
                            <a:pt x="619" y="402"/>
                            <a:pt x="645" y="359"/>
                            <a:pt x="668" y="333"/>
                          </a:cubicBezTo>
                          <a:cubicBezTo>
                            <a:pt x="691" y="307"/>
                            <a:pt x="705" y="264"/>
                            <a:pt x="734" y="255"/>
                          </a:cubicBezTo>
                          <a:cubicBezTo>
                            <a:pt x="763" y="246"/>
                            <a:pt x="822" y="248"/>
                            <a:pt x="843" y="280"/>
                          </a:cubicBezTo>
                          <a:cubicBezTo>
                            <a:pt x="864" y="312"/>
                            <a:pt x="870" y="409"/>
                            <a:pt x="859" y="447"/>
                          </a:cubicBezTo>
                          <a:cubicBezTo>
                            <a:pt x="848" y="485"/>
                            <a:pt x="819" y="489"/>
                            <a:pt x="777" y="507"/>
                          </a:cubicBezTo>
                          <a:cubicBezTo>
                            <a:pt x="735" y="525"/>
                            <a:pt x="668" y="555"/>
                            <a:pt x="609" y="555"/>
                          </a:cubicBezTo>
                          <a:cubicBezTo>
                            <a:pt x="550" y="555"/>
                            <a:pt x="484" y="507"/>
                            <a:pt x="424" y="507"/>
                          </a:cubicBezTo>
                          <a:cubicBezTo>
                            <a:pt x="364" y="507"/>
                            <a:pt x="292" y="521"/>
                            <a:pt x="251" y="555"/>
                          </a:cubicBezTo>
                          <a:cubicBezTo>
                            <a:pt x="210" y="589"/>
                            <a:pt x="200" y="666"/>
                            <a:pt x="177" y="708"/>
                          </a:cubicBezTo>
                          <a:cubicBezTo>
                            <a:pt x="154" y="750"/>
                            <a:pt x="133" y="780"/>
                            <a:pt x="112" y="805"/>
                          </a:cubicBezTo>
                          <a:cubicBezTo>
                            <a:pt x="91" y="830"/>
                            <a:pt x="70" y="849"/>
                            <a:pt x="52" y="858"/>
                          </a:cubicBezTo>
                          <a:cubicBezTo>
                            <a:pt x="34" y="867"/>
                            <a:pt x="0" y="829"/>
                            <a:pt x="3" y="858"/>
                          </a:cubicBezTo>
                          <a:cubicBezTo>
                            <a:pt x="6" y="887"/>
                            <a:pt x="29" y="1008"/>
                            <a:pt x="68" y="1030"/>
                          </a:cubicBezTo>
                          <a:cubicBezTo>
                            <a:pt x="107" y="1052"/>
                            <a:pt x="186" y="1017"/>
                            <a:pt x="234" y="988"/>
                          </a:cubicBezTo>
                          <a:cubicBezTo>
                            <a:pt x="282" y="959"/>
                            <a:pt x="306" y="880"/>
                            <a:pt x="357" y="858"/>
                          </a:cubicBezTo>
                          <a:cubicBezTo>
                            <a:pt x="408" y="836"/>
                            <a:pt x="490" y="834"/>
                            <a:pt x="543" y="858"/>
                          </a:cubicBezTo>
                          <a:cubicBezTo>
                            <a:pt x="596" y="882"/>
                            <a:pt x="629" y="968"/>
                            <a:pt x="676" y="1005"/>
                          </a:cubicBezTo>
                          <a:cubicBezTo>
                            <a:pt x="723" y="1042"/>
                            <a:pt x="782" y="1085"/>
                            <a:pt x="826" y="1079"/>
                          </a:cubicBezTo>
                          <a:cubicBezTo>
                            <a:pt x="870" y="1073"/>
                            <a:pt x="893" y="997"/>
                            <a:pt x="939" y="971"/>
                          </a:cubicBezTo>
                          <a:cubicBezTo>
                            <a:pt x="985" y="945"/>
                            <a:pt x="1053" y="940"/>
                            <a:pt x="1101" y="921"/>
                          </a:cubicBezTo>
                          <a:cubicBezTo>
                            <a:pt x="1149" y="902"/>
                            <a:pt x="1208" y="915"/>
                            <a:pt x="1209" y="85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4FFF7"/>
                        </a:gs>
                        <a:gs pos="100000">
                          <a:srgbClr val="C9FED6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623" y="2087"/>
                      <a:ext cx="626" cy="906"/>
                    </a:xfrm>
                    <a:custGeom>
                      <a:avLst/>
                      <a:gdLst>
                        <a:gd name="T0" fmla="*/ 3 w 626"/>
                        <a:gd name="T1" fmla="*/ 300 h 906"/>
                        <a:gd name="T2" fmla="*/ 148 w 626"/>
                        <a:gd name="T3" fmla="*/ 125 h 906"/>
                        <a:gd name="T4" fmla="*/ 287 w 626"/>
                        <a:gd name="T5" fmla="*/ 25 h 906"/>
                        <a:gd name="T6" fmla="*/ 560 w 626"/>
                        <a:gd name="T7" fmla="*/ 275 h 906"/>
                        <a:gd name="T8" fmla="*/ 623 w 626"/>
                        <a:gd name="T9" fmla="*/ 425 h 906"/>
                        <a:gd name="T10" fmla="*/ 544 w 626"/>
                        <a:gd name="T11" fmla="*/ 572 h 906"/>
                        <a:gd name="T12" fmla="*/ 436 w 626"/>
                        <a:gd name="T13" fmla="*/ 727 h 906"/>
                        <a:gd name="T14" fmla="*/ 436 w 626"/>
                        <a:gd name="T15" fmla="*/ 866 h 906"/>
                        <a:gd name="T16" fmla="*/ 287 w 626"/>
                        <a:gd name="T17" fmla="*/ 883 h 906"/>
                        <a:gd name="T18" fmla="*/ 218 w 626"/>
                        <a:gd name="T19" fmla="*/ 727 h 906"/>
                        <a:gd name="T20" fmla="*/ 287 w 626"/>
                        <a:gd name="T21" fmla="*/ 516 h 906"/>
                        <a:gd name="T22" fmla="*/ 287 w 626"/>
                        <a:gd name="T23" fmla="*/ 400 h 906"/>
                        <a:gd name="T24" fmla="*/ 132 w 626"/>
                        <a:gd name="T25" fmla="*/ 375 h 906"/>
                        <a:gd name="T26" fmla="*/ 3 w 626"/>
                        <a:gd name="T27" fmla="*/ 300 h 9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626"/>
                        <a:gd name="T43" fmla="*/ 0 h 906"/>
                        <a:gd name="T44" fmla="*/ 626 w 626"/>
                        <a:gd name="T45" fmla="*/ 906 h 9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626" h="906">
                          <a:moveTo>
                            <a:pt x="3" y="300"/>
                          </a:moveTo>
                          <a:cubicBezTo>
                            <a:pt x="6" y="258"/>
                            <a:pt x="101" y="171"/>
                            <a:pt x="148" y="125"/>
                          </a:cubicBezTo>
                          <a:cubicBezTo>
                            <a:pt x="195" y="79"/>
                            <a:pt x="218" y="0"/>
                            <a:pt x="287" y="25"/>
                          </a:cubicBezTo>
                          <a:cubicBezTo>
                            <a:pt x="356" y="50"/>
                            <a:pt x="504" y="208"/>
                            <a:pt x="560" y="275"/>
                          </a:cubicBezTo>
                          <a:cubicBezTo>
                            <a:pt x="616" y="342"/>
                            <a:pt x="626" y="376"/>
                            <a:pt x="623" y="425"/>
                          </a:cubicBezTo>
                          <a:cubicBezTo>
                            <a:pt x="620" y="474"/>
                            <a:pt x="575" y="522"/>
                            <a:pt x="544" y="572"/>
                          </a:cubicBezTo>
                          <a:cubicBezTo>
                            <a:pt x="513" y="622"/>
                            <a:pt x="454" y="678"/>
                            <a:pt x="436" y="727"/>
                          </a:cubicBezTo>
                          <a:cubicBezTo>
                            <a:pt x="418" y="776"/>
                            <a:pt x="461" y="840"/>
                            <a:pt x="436" y="866"/>
                          </a:cubicBezTo>
                          <a:cubicBezTo>
                            <a:pt x="411" y="892"/>
                            <a:pt x="323" y="906"/>
                            <a:pt x="287" y="883"/>
                          </a:cubicBezTo>
                          <a:cubicBezTo>
                            <a:pt x="251" y="860"/>
                            <a:pt x="218" y="788"/>
                            <a:pt x="218" y="727"/>
                          </a:cubicBezTo>
                          <a:cubicBezTo>
                            <a:pt x="218" y="666"/>
                            <a:pt x="276" y="570"/>
                            <a:pt x="287" y="516"/>
                          </a:cubicBezTo>
                          <a:cubicBezTo>
                            <a:pt x="298" y="462"/>
                            <a:pt x="313" y="423"/>
                            <a:pt x="287" y="400"/>
                          </a:cubicBezTo>
                          <a:cubicBezTo>
                            <a:pt x="261" y="377"/>
                            <a:pt x="179" y="390"/>
                            <a:pt x="132" y="375"/>
                          </a:cubicBezTo>
                          <a:cubicBezTo>
                            <a:pt x="85" y="360"/>
                            <a:pt x="0" y="342"/>
                            <a:pt x="3" y="300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DAFDD7"/>
                        </a:gs>
                        <a:gs pos="100000">
                          <a:srgbClr val="45F737"/>
                        </a:gs>
                      </a:gsLst>
                      <a:lin ang="2700000" scaled="1"/>
                    </a:gradFill>
                    <a:ln w="31750">
                      <a:solidFill>
                        <a:srgbClr val="70FD9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8001" y="1957"/>
                  <a:ext cx="1982" cy="1269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en-US" sz="3600" b="1" kern="10" dirty="0">
                      <a:ln w="9525">
                        <a:noFill/>
                        <a:round/>
                        <a:headEnd/>
                        <a:tailEnd/>
                      </a:ln>
                      <a:solidFill>
                        <a:srgbClr val="1954E9"/>
                      </a:solidFill>
                      <a:latin typeface="Arial Narrow"/>
                    </a:rPr>
                    <a:t>SPACE</a:t>
                  </a:r>
                </a:p>
              </p:txBody>
            </p:sp>
          </p:grpSp>
        </p:grpSp>
        <p:sp>
          <p:nvSpPr>
            <p:cNvPr id="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365" y="6062"/>
              <a:ext cx="3398" cy="1183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Comic Sans MS"/>
                </a:rPr>
                <a:t>SPACE</a:t>
              </a:r>
            </a:p>
          </p:txBody>
        </p:sp>
      </p:grpSp>
      <p:pic>
        <p:nvPicPr>
          <p:cNvPr id="69" name="Picture 2" descr="https://photos.prnewswire.com/prnvar/20150602/220323LOG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9265" y="69275"/>
            <a:ext cx="1219201" cy="1219201"/>
          </a:xfrm>
          <a:prstGeom prst="rect">
            <a:avLst/>
          </a:prstGeom>
          <a:noFill/>
        </p:spPr>
      </p:pic>
      <p:sp>
        <p:nvSpPr>
          <p:cNvPr id="14338" name="AutoShape 2" descr="data:image/jpeg;base64,/9j/4AAQSkZJRgABAQAAAQABAAD/2wCEAAkGBxQTEhUSExQWFhUXGB0aGRgXGR8cIRsfHB8dHCAeIB4gHCkhIRolHBwgITIhJSksLi4uHx8zODMsNygtLisBCgoKDg0OGxAQGy8kICQ0LCwsNCwsLDQsLDQsLCwsLCwsLCwsLCwsLCwsLCwsLCwsLCwsLCwsLCwsLCwsLCwsLP/AABEIAMoA+QMBIgACEQEDEQH/xAAcAAADAQEBAQEBAAAAAAAAAAAEBQYDBwIBAAj/xABLEAACAQIEAwYCBgYJAQUJAAABAhEDIQAEEjEFQVEGEyJhcYEykRRCUqGx0QcWI2LB8BUzU3KCkpPh8dIkVGOywhdDRHOio7PT4v/EABoBAAMBAQEBAAAAAAAAAAAAAAECAwAEBQb/xAApEQACAgICAgICAQQDAAAAAAAAAQIRAyESMQRBE1EFIjKBkcHwYaHh/9oADAMBAAIRAxEAPwBDw96tPWzMqw41F1kBRAsS3iWZlQMfeFdpKK16YqeOmNqjqdIa/iKBp03iwmBthh2pNNMjUHdBawpqjaRAVjUgsYgFip+KOeOaUcvWIsjEcjBwtRNGDl0j+g5pIusVaJUyYpl7zcQrSY8wfbAFPhmYzBmVSib6vyEaj7gYb8A4ZTTL5c1FTUlJF5QCFEnoWnmcMEzqiHLAjaAdz874Etm4fYPlOzFKmJc6yNi1gCfKdh5zj8O1mVpP3cyANxYT6dP5jAVXMHNOyIyqqxqlomTYebH5DHziPCshl6RKU0rVqkhW8TLq0zcqTpAFzJH5CML/AIjNRj2N8z2gpMsABgw+0k7cgTuOhjCSrxx2RjR/aFZ8KAyDP14EgCZMcuuPeXVP6numBUCYp+EjkVdm0kH/AJwtXhCtU72kr0WQghwVDDzAFvh5fhhk0hXFse8D4o+zkFoBPnO8b2t54K7QZyq9NlVaZDCwYlWB9zHLyxNZosQ66dz4yGPeMBpIfmHgyNJGxjldD2jQLTpamNQGT4HYLbawJgQdhA+WBKSqxseKUpKKEeU4mDU7lwP62wJAtB+I3FvCAfvwyPDWdmqah4WVvA6gANDatOgrqJU239N8YcP4YarUxTRVJYQINz8IUybqZnFZW4OKKlaulvE2oLHjO0kxIG+18IqY2XD8em9jPs3km0rVD011rqBeRqDaZO/XaY32xp207MVs1QpLRMsjszEwFJMAc5iBvfC3KZtSPEoA2C7AC1rCAfP354acMy5L6oEyRTpaoLlRz6KACSedhh4P0iAbwbsLRpEVKkMVgxAAEXuYknnia7e5qjmKtN0qXEqDy6nwyAdiJO1iMbcZ4g01KdSiatS4aoYCqZIBUXmBEbdMQHEcjNTxMy1QGa9hABI9DHLnjTbegWOAUY927OQYjTAk72IEb77Wx4r5XKMzM1MeIyS/XmfISTb0nE5Sq1liqQSsmXBuTBAkdZH54O4fmWdK5YgxTlgVBBFzuCIJjcXxLjJqrCdK7P8ADspVydOj4tILwqnq2s3Km1wfLBD9jsmlyroOrOo/FcQ/YridQFzKLpWRqF03krJHi0ggDcnBvHx9L0fRlrEhpZmozIERB1TJuTOOiF1sF/8AAtyNBRxWplarqaCrI/aKizpQjxkEEycPO13AKZpd9TRgykNqNQOGGoCARzJI/Hlhl2iybVa7NRoo9ZgCZhTELMtBIi1jhWvZ/M0qnek06SsVBUEMNiPEBuCxF4BwGkwiDO944al3DKVEsSPhYx8IUCLqSJ3EjmDjPL5SrWdA7BkUDxDwi4WQYvIY3PMjlBxepxBadWqdZqGoQHnUdPdL3jCT0LNA6EYadnuK0SVpupRtTtp5GXKgROwEW+W2AoxQaFnCOHeCF+FRLNyECSff75wVkss0TvP8/PFPnyO7I0vUvBCkAmZJIkgc+uEzVaF/+z5pTtZS0Hyhj+WHQHEVdp8nmK9GnTy4kgMHJJAgkdLm02G/njneVatpQyrGhMS/xaJZiZ+GQrex8zjr2SzfiC00qBASS1QEEkeEj1B5eu2IrjWRQOH8UFjNwB8RDL13CktPM4RpdhRJ5bJMwNQPq1gA+JliWkkAWNiTpkjxeeL7go+jgEM5YqBcWiCByBki994m+J7s3lE0DXAMX0jfkB12GKfJ5u+hlADEE3IiNhcbwPLC2UjFN7Zb8IbUvecnAI+XPzwfiFysEMs3BJ+FdpsZKz9+Cv6GH2m+Y/LFEJZGZ3I0KmTq18wf2ceFVtqIYAExy1Rfy8sRVHTTp+BpN4jaP52wdneN6smKQQDWtJrnaCDEWHxD78TT1ZYgtcbx/PXHJO1o+m/ExhjxuXtmuY400FSWk3NyZ9fPBvBXzNWqBqd0UiNFZNIF5mCflY4VrQEdZIEn1/DHviOVXvQNIBMmRuOmGxpNHH+Uz5FNQl12WOT4LWTMo4ek6SQwaVVUOobmxPiBi/Lc4Hq5Wpk6tdlZcwo0gBl8LCpdakGSIKlSs85tOJrL1XeoE72oVSblzMX2J98VXBuDz4u9rKukiRVZTE7WYQOoxdRpHiSyrlxKTgOcKU1VguoiyqAPi3JVRAnzAxTUaqkBWbxiwAawk2BkWPnjnPYnKNnxWp63puuk06mrVBH1WDzIIvIgyDM2xXcO4MmWbVXqs9QAeKO7sQABYaD1k39IwkYv2Vk40QH6RuOV6VZaYL0gU1G0EyStj9mBuN8R2Uz2h1YWgzOHv6U6hqZgVEvSUaARcBizvE8/DB8tuWI2lJsMUVULs/pzgHEssaWXzNKmih0kqCCQdo+18RI/w+mKijnqTjcHbzE+vXHOOztDL1MllKtB2VQNBW0ahKmQQfiIJ3573xTJxynRoFnDGmkCAJI2At5nrz54Xlug8XVjLN1KIsUBPigkLN94B/H7sY8No0i7VKmhjAEMo8ME3Foggi/LCM9s8qTYkKwtqRTE77PcGAI9b8sZN2ky6Nrp12YhSuipAW8WAggREC3PfGcmBIc9oKz1qZWkSKYlTpAIItO33bXxy7iy11LaqTHQAWZgZKCBuREAmN+YxX0e2JgwEWSfgIMgx+8BsI6749ZrjNKur06ulkIMQWk2lZWYDAiNUkHc9MTlKzOBzvs5SXNVDQdSO8BAcTGqJEgcywGMeCUO7GepN9RCrQfs94CfK2OicA4bkkamhchdEFiwRg0yCWWOR0wDFgeuFfH+zmXy/fHK1RUSvTYFQwcqb7kHY6rT54rGkhXH0SnZNFJcmNICbnozbmN/4Yp+0nbyvk6FKhQZnqVBqFVvFALGRH1ibegPpjfs9wYItMkKx7sK41C+lmjnM6Y5Y+dtKNN6KMS1JKTElwhbSNJG2n7WkYLlS0GMN7JXh/H83ls6tbMjU1YAMxi4bTJkcxA+WOmZzOBlKnqN/UHHPuG8TWqqI4lwDcxfrEfVsP44Y1eLlhKXGoiRupH436c/fHNLO+qKZsXDaHWZzILEhREQepEEfgxwRmayqsqSH3DCASWN5jCDL5ouA2lvOOR87x9wx6bMeIBjP2TqiCeW0nEXlkrRz2PspxWqSFasdjY/DMzNxJPqTjOp2jreJRoi41Rb1A3874nHzo2cNHIiJ5WBEzPLG6ZgT4t+RJ+r1IkX/nlgfLMFlHl+07U6caabBRsWK3tcsZ3N5jqcIOIdpKFVu7q1KVI+IPTaoPDqYOwm0wQBsJgHHgV6cwpA9+cbxeROJnK5Cm1TMKy6yKhMXmN55G+LQyOXZSGyxymcysjTmaNuYqLuAf3vvwxomhWZAa4LEiWaqDYCTck8vPEvT7KUGXVoKzeAxt5b4Wt2do/Su40PBpgi5seZxVaKVZ2XKvlzmWValMr3KwJUgXI/CMNtFH7af5h+eONfqZlYgof8x/PfHz9Tcr9g/PFOQvES8dchirLKOmkPfwtcr7E4lcpTbaCSd/XpjqPa3L0kQIKQeRLBmtaecTA3xI5vILTJAA7xmIBDTCk7xsCREfO1sSyppHufiYfI3T6EwXb1/DHvP5jU/ov4Y+5+ulMkE22ECff54F+jO76BBJHpgYuiH5iKWZU71/YK4EIqX2AU+04vKedWmJQHxRFiRY/7ziG4QxFYhluo0kD93/e+KcZuqahhbDwkMRueXMTyx0pnz+R1McdhqSpSatpE1K1WLTsdIt5EGB5nHvjvE6S0ytWqzGqCC4WDyiRLXEzv8sIOCZ6p9BcIDNN6rLEjWCzGzQbqdXyGM+z/AA05jM02qXVF1upBuQTA6FdRj2IvFkrlJJHROShByl6N6HZY1qKFxJaZaNwCYPW40nDrhPZTLU9StSDa1iSBHImOc2m18Ns7xPT8Qnn/ALfzyOPNHMC4Bt0/nbHo4/EgnUtnz+f8vlkrx6/t/wBmacNXJ5WrRRmNFiSnM02MtE76CwsdwYF5nAWabXTTU1zcr59Y254NzmeC0mlhuo8Q+0yjbre3nGBraU2gKNPkNwPbbHn+TjjHNUT2/C8ieXxOU+2wHhY8G02BPuf+MeswcG8CGhS4OyqIBI3k8txIEz1GDTw/WdbAEs1wpuJa/lO9vTCcbQ8ZVOiXbpgU5YaxYXBm3piwq8IWRpptIWW/aBY8TKLFZk6ZjzjCTiGWArlV2BYCb2B64Rwa2NzBBQX7I+WNBQtG3WLYe8N4YhNJm1EErMARJYDTvv8AwwWuRphe9J1A7ALFyDaAeRG1tsFQZuRLNQF7nY/Wb88TXaKkDUKs5ARBN4+IgA/MGfTFpxXK931ErIkRvtzOIrtiKffsXB8WXXSRybW8DykXJxkt0UxSad9mHCe7pVyGrEyV7pipAdTI89LA2jmZwyfO9watGqKlNiXelpAEyZDGRqEsrA9JB5YE4TRquuXNI0iqIzl3sKZUEkMBfVKtBvOoWsCS+IZWvUod4KRqVDYOqkLoM+GJNwzsNQ5ROGaSdnVD941/j/0+cU4hUU0q5ARH+ABgxgAQY639LYGy/EWqBySCn1pb4SOZuCwk7bn2w57P9niEqrmaaKGLKO8ifJhuVjkZm3TE3xnh4oVTSQTYapMgyJEQARHrf7sJwi2c2XHWwql2nqB2ASmeUgaduexkHfp648UeIVqhkKpEyUErM7NYgnblYRJwX2b7PvWc61KDRIIImJAA0kk6Y5x74pcp2KTXqZ3GmCNMbgzzBEc9sHgl6J8RZlWRZVgtJvCYZSbxzMANHUETfbG/ZmHr1yptIvG+/wDGfkMI9dcN3gquWJk6grDeYuu3pGCeEcZNGuz1ZOseLSDIiIMdI88BQ4uwxRfU6IAi0YB/+LHU0TbyDj88A/rplhIJcCN9Bv5YHpdpsqc2jipCijUBJVheVYD4egPvigxRZhgtzjH6R5/jhfn+0uWQIWqRrAI8LfCZGrbax88ef1myP9sn+VvywKMCdps29E01INRaiHxgc7Rz2jl/xiC/pWCYAm9zffyxf9paifRGpmzUCCgJ3UEAKfMAgEcxcWIxzGjQNR2CiWkwJvH54dpSWx8PkZMLfxurCaSq9UazqHP1gxtymLYd1yFzSEbEx/D8cIjSNMgMIIwWM6KlRXAvq28zgNE223bGueAFd9FjJnlM7/jgnIVlQr3uogN4VQrvteeW3K99sE0+D1K1Vyqb3l/Dblvv7Y+8RylJPDWq06bBtUJLN5COQnGjJUcs8EpTutB3Z16hySUqZ0PFeGJtqao2keRgm/WMaZXgi02SoajklBpFMstt1ghpsL7/AFjhRkuP5fL0xSUvV38TLpFyTtJkST88E5TjhzM06SjVHSIXb54jKUk9HpxhFr9qN+KcdNSqtJR4VPiPOeQPznDfh5gE4nK2S7l/E4a8AkgGBYW3nlzw+4Y9pFxzA3HnGPa8a+Ct2fH/AJLi8j4qkA9uahFCmVEk1kaP7st+MYKy2dlFm0IBHtgTtXl3IpJaAWIJaLGL7YXUlqqSSgMdH/2x5/lu8rPa/GqvGivvZQ8PzDIAVJHhA9djz9Bj2c2xBBJg36iZmfX88J0NSF0rI0LEtyj0icE5dapDfsmOkfVIN+U3FvPHLbR3cV9jGvnSxVjErtA8y33H8BgOrmtdUsd7kx5kmMDM1Sf6pvmv/VjClUYP/VNq6HTcX843nn0xm2DgqeylpcTanpUkMqwQsx9ZX6bwIvtOPWX4x4NJvaF28PhcdLkap9sIxVYGO7a88hb78YvWK/Uf/KTg82TUV9jfjOd7wSFAEdZuTJi217DCM0qxzHf0UWqEhWAYSBsQQSLwfmcbV80rBRLAkixRhsepEYVGsy1TqqsF16gq1aaSJNjdWiLROCtvZbHJw/iBI9fLV6lGmQC9TUKoW4QFgZQ2Ihpj0vfDjI8VzK1MvlkbXBEswMFTZAZN2ItIP1fkJ/RWXZdVR3cmwNTM05WxtIY87xgrhfcp3CKQFpVg6/8AaKJkyDeJYrIiAJ6DDUVck9st24UrsWZCB9nUxX3G49NRxK9o1qJXbTQoGF1amR7qABZS5Xw36+mK4cf86P8Anf8A/VhBxniJOZy2YLpCPpIVnuDuYZACR1Bm+M1RJb7C+yWQYkPVAC6QaelVpjxDogA+HrOKvuhpa4sDefKf44zydXSzU9tN1j7JmB7EFY6BeuCu8wRTmFTJMLBCB6Yy4HTP0xrkeASOvkfK846pI6D5YheKx/S0CBNEW9gP4YzNEb6FNiJ9R+eEPGeHIczTCqoJpVbwLEaINxE74pgbYTcUpTm8uCAAaddfmExgnz9XqZhl33EgEeUiNhtgn6Ef+7Uv8v8AtjDhhzWpVdUSmliwuXgQIE2nf+OHGo9cEUmO1fGUKEUg7NEBwrDzgFlgi09Mcmp1CKskyZmfPeZ646m3ZdKdJ62aLVaqoWIdiwDRPPcD5euOeZfIUzXgltAjmJvh5Tj0jQxyezU+PYMSeZ3noPLDDsPwVsxmNICaaALsTqBYsYUSCDKsJB5Rzx5r8FYampsNKTcC5IpvU5H9yJ8/LFL+j3IGiO/NPMTUUfZCMLm0xqI9Z3thE0zT/TsV8SyWfy7LVpu9QOSiaSWIBPwkH6wNv44U8T4Rnwpr1aFaN2crqA9SsxHntjqdLjVElkZSomdTaEGo8oZgxaf3ZMWwflc1DSpM/XAJHIkEqRvM7idwcHjq0I826kcEDmQRci+07dfLFVUzOkUMxSBp974GWmDYgAAqDAmeYMGbzN+i1eymSqhmFFELbmmCoIBBiAYFxe2IztNwl8oKbDxAVIQiywxJkg/CRtNrelp8uRZ0vY6p0Syg1ApcgajtLb+YJnyHtjfLGkt2df8AANR+YBj1nEfSzZ+kKxMtRXWDO8KasAj6upox9y2cIfSjAqYKg81NwPbbHVHyXFUkeL5fhpO27vZVcQZa7DuUPhHiYz4vY/xx7PB39AQdyOmF/DcywYimCSRH924N/Ta+HK1m+J3gERvb7hHnGOfI+cnI7vCVYEvo8ZLhxKDxchHtbDDJ8PAJ1uwmI02B6hucbdfTANOpZdDqdO9iBv6QD74aUahKybe/4eWFUUdErWwTNZOWYmBJJttfphUMqe9Y/ujb3+/D2ocC0aRZyAJMAevPA47Ob5JUwRwZsMeaiMbQJ64ZnKsNwdpx+GXaJjDcSKySXoSZvLkKGMk6h7YQ5Ls9UepoqIobUzEvcJSJJDxN21aljkQJ2xVcX+EA/aj3g4J44QKtCssAUyabk28NSIny1qluU4R6dHdgk+NgPa3KIvD3VQQqBAoAvdlBAHWN/fCrsrwHxjMd0RABEjT3em0gMI5lievTFdmdL1Fyq1AlUgvT1CQxWAQwNjKt8O+5EETiB/SPxeulRctUCpChiEJhpJAJ1XtG238NG+i6nSaqyr4p28y9Fyku8btTgqPfUJ9px9GriCTRU1AwlVaQoHIk82J6bX57cjp5uT/DHR/0ZcaCaKclYcAgEeKCCBvI3jpt54pOkgYo8mWlPIVFFBHJFYCCI+IbHe8SASY5csEcSy9aifhDDya5HkCN/IkYJ4w5FRqoMJ4BAHiB31bwZJ59MD0aINI1e9Ackh1cFhI6QZFo+eEUjoeKMoqS0Z5bNCoupTI/mxHI+WIXtZmnpcSpuiM57oeFbk3YYs87lDQqLVB8FWA8bAkeFj0aIBHmMTvFxHE6R5Gh/wCpsNejlqmYDtG+of8AY8wL38JNsBcQ7RTmaD9zWAph5lYnUItMbRf7sVRbb1/h/PywBxWqFZGMCJ95jAboKAafahTEUqu95Xl5Xxv+tNP+yq/5R/1YEqcSMjSjnmCRAI8tTCfb54+f0jW+x94/6sC2bQ24llyaFVBWOk02GlgDuDYHceuOOZdSagAMSYN/fHYs2p0NYbH8vxxD8ISO+ynd6qjAsCIJWAAfMCwj1xrHgmxl2QorUV1adM+KdoIiJnB3bvtOhyj5csSwKGmZuDfY7gAYQ19dBEqotQBSRWEWKliVY33BOnbphLx7IirW72mZDgW6Hb2GIOHOaT6K5aUWyy4dxBXo0aQhglJC031M6hix6mCBJ6Hrh7TyCsFZfCVMgoSpHoRce3vOFHZ7gi0UQbvpEm5B29rD+eeHYzbA93qYWkcrdN7j5YvjwSj0cmTy8SXGrC8jmGp+Ko07AzAJ5CSAAWGwMCbiLzj9x7KirRrUjJBQlQOcAtb1iPfGFJ9YZWBIM+FjJPUTf5k49rlWXu1ps7lTAn4iLgAn90GJMbYpJNW2TjKMtI47TrNTqM1j4AD6QpP3CPTH2m5RlBA0SdDE7A3gn+YPrhl9CDnMSPGlN3C9VH8QAcAUFBpkCG2iQQQJEiQb++2B6J5px/wUfCc45UlRdjJY3kC0DkPX8sfM5kQwYsxYw12udjGJ8cYNFtCAwLMQQb9V8wd1N7YIo8aJIJUyGXnYoxgmfInpfVyjE3GXo6MSioJDajwtkUMp9vY8+R8xhrkeKvTIVpO0jczEmObR0N+h5FFV46NEq99RlfFa5VTOgE6onRE9fPagaDMveZ1UqExCLVcwOk01hje8dfPGSkPovaVQMAwMgiQfvxllq+mo5DQQVj5YUcJq5c1Gy9LMCqB4jAMpeCI53IO+5bbGnE6nDVYLT4lS1E38Db+ZHhF+pGH2R+GNvY7OZYg+LlBnpj4M23XClKuUFJiOIUNV4U1KV7eVUkT6YmMr2rYpTYICzzCd5cEGInRcxB98G5IX4V9ldxWvqZFJuW1H88MsxRFSm4MhDN9izfV9gwB8yMSGU4izNremFKm01KXkTOt0IHscE5ntQCw1VaLDYKlZJE+VMmfmcScW3ZaMeKo+8W4Wc0RUJKMAsMTsfiPyJI9sIO23B6lQLVDs5prpJqMSzCZkTyEm2GKZxP2hOkAMSJJPiklm+0TPQjaedkfFuLGskCy7qZljdgdR57bcrbmSQ247R0YMSnPjIm8plZN9uZAmMXvBsjTp5jLqgOlQapvHiXTpJPMFjtiQyHEHollVQdawQRNt5Hnik7MZguKlVhLMyInONAYz85P3YEpN79FeCx6XZZ5PtJTq1KyK8yKgQjnHwgSN/ER8t8E5filDMJoqBSCCIa//AAcc84BnlpZnMqW0jWwUxMFHgfMSPfHzjWulXqNSDGmYqKRsqOQAPUMdPtjn8jDLJXFnV4uXFjTUv6HZ6OVRsscukQVldvqi3ygYg+0edCZrK1GO9Mgn3a58pwq7O8fqVyyEfCpAM88UfG+zDZlqTLX7kIhVgKQcsCZsWPh388dGJycal2ceeMU+S6Z4qccpBSdQMDYc8TFbMtUrqHYayR7HfQv721zzMb3wzq9mUy9VVR3quV1ftIiZ0oAFUW1b3O2HNbsRlmMnvAZmVeL+4OKUc6aQrpVaYUuCAVgG94M7nffr1xh/Snp8/wDbBvaHssFpZirTeoXagfCYOpk0uDYDxkpeN9Rxz3uKn2K3+m/5YHxjckdhfKIRDQQeRxhlsnQoN31OnTBEiWBIHI29fbD7M8Co1iSVYwZtIiB5xy5YRpxbICsiqzMsVAzhIhkKjTGnUbEkkT9Xrguid0ea1AVVhodCPYgjy5R1xH0ez/0TMz8aN/UifEDdiD5gLY85646kVS0GNURIgmZiJ6wcQn6QaxSvTIGk0wGDTsbmLHpGKY4/sTyy/Rm+TdVLKJFpF7QQTB9sEV1khpVWsybmd539J2OJZc9RptKvq13UwbBgJ9Qfu3wxPEVQagCwBFjAAPMq245cjzOLHH6SY8oyTIEAxy25+3P0w2y+cAZWU2Ugk8vOLWFyfPExw7PFxLbxf1+Rm554Pp5i1wILQAfLSfLqcCSXQ8X/ALsk+O5Vkzi90PGylVJPlBtHwlWOJ7IaWLgSjEEFSJAPkek8j9+LbtTXZKtCsqam1MG5xMCbbc78o8sIuIZf9tZmjUTpOmCJ3Fhy5m+IrSpg8lrVE7Qo1K9VnV9RjSS0MAuwDEwIgbkHG2SpAMFqkIoM6iDaxmJiQY5c4IjHQ+LZynlKYYqoLAFaa8zz2IiOpxP8K4KhXvcwFBqmdAChVUmROoaixN5mwBAtgNndA1y/Cg9FXy/dOwIPjppqNiB4piYP1p264Efszm3kChlUDbiFE+sET1uYxUcLSlQRVSlIG23lMmZ36cowUKqwCaVMTuBB6/uj74wEwsRdn+ylXKuKjupEFQqqqwSJk6SQdowHU/Ri9V3qiuih2ZgAhYjUSQDsJv1xV0zT+NVAjooFj6eU4y7pHZe8pKNI/cYTczKmbzzXlfGvYBBQ/RWg/rMyx/u0wPxY4H4D2JovUY1GY0VkQWAJJ2FhaBBPtik49n0WnoQUwW3bSQVAvE6Yk3Fp57Y+9na4FBDbxSbAcyf4YO2FNUfqXZXhq/8AuUMdah/DUMfKvBsk/wCzpZdFA+N9GojySZ8ZH1vqi+8QzPEfXHls63Q++MAku0qrrTLgTUMKhCQQrEAKQVAkn68n25nZrs0lDI1/CrVI1FhyCmdKn0knaT7Ylc1mWTONVqVe8YsROoeEqbAz8I6e2L3K8VSsjAFWkQwF41Dy8sBxtUOsji00cty6zVpuuynUx6Kpk/dhv2dzi0Mq5YS0ytubGJnkABz6+ePHD+ByNSNqKyroedirCRhR9FqnLhdJ/aVV03FjpcEEbgwJ9PaZxSa4nTlk5S5y9itcyxql1ElmJjrJk4ravFa2YyxoQKenxs1jIUEhVETM+IyfqjCL9Xqg3IB3kGYj0vODX4c/dhGZjUMKFJ+szSfcJA/xeeHk12ShFvQ87OZbuqSOSAHiSfMjfp0nljquXSFAgggAQd7AA/fjnmbQ0EWk4EhArKZFjuQYggiR8j1xbZbiSVKauDeNJ9V8JIPMGN8Sxduzp8qDWKL9AWbBOb5WFPfpJP44dQfL8PzwgzdaMwrLclIE9UOofjhsKwIksfw+8X+/FzzxN2tz3d0/2gOgmIVlEkeKCT9UgiY8VjG9uafSMv8AazH+sf8Aqx0/i3D1zACMoKkiZiSFuZJuFIOmx1XBtF0/6qZH/u3/AN9/+nGCVedz1Osh1BtPMwIuYhjo59GwjHAcusstNdTWNhBFt4E8hj5TKV1CLTFASwBDmr3wAg+GYAttzkEY1zXB9URHhHLa3+AtJ/vWxFtPQyVH7OcV7pddZjqXYqNYUQY6WHnG+JfifEDWdneGk+NZBYAKBYjw8+uHVZCVdGVSu7AoDYXJ8Q39cSSlS2qojBGLbWmVkAQLDwgYtj0Qy9UApSd5prHgPhNgIN7meW3ltgvP1SKQBYKwYSszY9IG0HmdsKsmFLMDbnH8+uGOfIYMVpWXcid/teQ8o2xWiTe7sbcIzOkTTDGVhtXw6gJvH3ThqnEtKuzESpXe+lWIEix6gYlaGYI1AEAWJCkyYHMfP7+WDuG5tu87sKo71GgkzJjUsyY3AtHP0wfWxEt6De0Odp/RVqhTVRazCNRAKsWg29vCeuEHZfMadQS1/uw27NzV4bXpCPiDb9Cpv/PPE9kXNOtHUXGOfOuSO7wv1lTGeWzAWr3tUvUraiPEFEEbmDMAHrEkbWs4PFA9iJiDJtv4heOl8YHiGXrsaOZBo1QIFTaVGxkiII6xaYMYZ5Xs0l3GYXSSxMLYAiFi5FpwdVbFd2ZjP+Gwm02kzz98esnmqjvoC77TTqA8tzOmBPTrO2Go4PTQCzsptMqDt0E/jhrSyI06aaMqwBMC49SRPphHOA3GRPcb4gKKrTUyxuTHLmT0GwvhQvH0JIZxa5hWb7xv7YtsxwUATNwb61jrzBbf0GFjZJlYlkECRIOoD/KLSOuHTT9itMm+I8OFfTVos3LUSPhuQJVha42t74edmcpopQfG0mTKxJJ2A+Z6E+mCct2ZepU7xVJG0FyF+1sYBve/O++DjwWrRqIGVTqvoDQCAeZ5A/nGNyrs1aNGqqOY9sCZh1N8fcxRIYygWSSAJ2J+qeYHrjKg24IKkHneRyP+3kfIk87AkKXyb1Kq6WqXMBJO/SBjo2V7DjuwtSqQY+oNvK+/yxIVsrMQzDzU6T6gggg+eN3y5Kkd7Wg/+K/54yaMTPG+Btwyuqq+rvH06d5U7EQLEdPPCrtlwo0zrpv4GqaiIAZHAWRMm0eIe88sUXGuGALTqoRNBi+n7U/fYwT1E4mO2PE2k0yi6KjCqtSZaGUiDeImf8o5RiUv5aOzAuUdjDhvHobVWoKzU1JqRYERAYR5GY2t0w4p1ctmu7r0ZJSoAAV0spiWEAEtFidOoeY5yBD6EpOJNNC1SLyqSUpf3jaR0jzw3oNVq9yuRRlGXpoHAUipUqVlmpUKst11sQBsNxM2MkuLNiUvkqJ0Orw5VpMMxTR2BN9AJa0+GfKbcr9MCVaxCgkAXIttaDA8hOFvAsnXpU272pUd1fUA5mCW0NAIkEjUDcjpF8N+M0pURydvbV59Lb4ELsbNGoPdiriVQskqRqUhl9Ry9xIxpQzoZe8EabWk2Pn08sCcWRsuVVyo1EgHUDsN+sbfPCarnqtBy+mx+JTs3WLQfTr7zTs4l9FTT4goJJ3Nhty/3P4dMK9a/b+8YEy9ejVZWp1SrAgsh8X4XW/UdcBf0LX/ALWl82/6MYI54LxSrQrBtasrMy6m+JdCkxFtJMeYmOsYe8OqMq925NRpJkCLkzFuk2O+/XEHW4tVpU0Lq1VXd1VvGjrckurKPhJvqBuI25lUqzhu+C1A4EMr1EZAm0iDqsT8Uzt544ox47C22Ps32iakrImWqmQ5LNCAGPrarlp5RvjnX0grSRkckqSdJmBG/wAxvbbFrxPP0xTqqQ66kISmSr6SRAa7FgpBN9hFhiS4ShqUymlRB0yAJ97SbE3/ACx2+O+SIZ24di3PNoqalcMGE236xPXB9WqpiqzF7+JSTJETJIH34GzyMiCmRTsJmBq3mxm49p9sesrmIRmWB4b7QbiJH5eXni+yWtBKmmr94q25SJB5GR12mMZ1zodaiA1NJmZsLiPCII2g77+WMGU6S3xSsybQT57x+eMKcX1FiCDAUx4vUzIxujIp+zhXvq9EfBUkgAxZ7hZEGAZHlE4ocjkaYqdy1FqVYJqQ7HSdzPMwNtgARiI7J5w/SVWYlYt5GRPX4jvjpWUp1KraEA+IMGUKCBbxOYBnlY3gyMTytJWWw6bRN5ng9Iuz1VJrwCGDMjIRYEAEAiB7YLy3DaatZN9ybkyNydMn3OKrOZZwVXXTDbCVBJ2+Embj4tuXnjBuzi0EBHjYsT+zSPiuWci0crxuAZgY5b0XctWIlmn8LWG4EEelz+H+2D8rnztpp33gssRv9UgH1j8Mesxkm7wlqTUqf25DAnrA1HTvf7sY1csRoIMhxM284BHW0xiHGSKqSaHFPOCbggWuvi/LGWfzQCTQVJmCWv4dyJAtIgRbfnF88lQKzqYaeogr8xcHGWaZYtB5ggg78welvuxS2tg7G/D+0mWp0kFR9LxJEE3JloMXvidzfF/pFWqxKgA6UhjdPqg2BDE307Xwp4hX8MRcm1yfK1hfzjBeQy6osc5uNxfczO/tGHxycmLJJINp5ZXB8dOB9V2UTvAGrfnHvjc1NJAFGizc5WTFtipttywGUB8Mn0ud7/iBbrjXI5dXcq1REEG7kAW5STviqjZO6NcrXUvNQSpMnTYjyEmPnvhxSzGTUMvdsxIBEkbzcAiImwtidzlHSxUMrAQAyEEGw2I36YW8VqOqB0nUpHOARzB+Qv8AngtUjLbHwpyCqqWf97aI5CZJ+XtgzgnYPvKZqRToknw/sgxsd7m1/M88SvBO0uX+lpmXq1qYVQrUyAQYO42AkWPPHT+D9r8s6x3gFwBY3sJM+s3wIK3spKXFfr/UBq9hmKqor3AEsUFzM/DsMNsp2foUSCRLERrJ8XzEc7+WDq/G6CAFqqQdiDP4YCz6LXK1EzKqpECwPmdz8X5bYpxXonyld2GrUpDw6FA2mBfryxP8b7P1D48tVGmLo3i+W5mLRh1maBVJU95G4JAMdZ2wspVO8kIHXUsgxO/XyONLrYI3YsyHZFXhszI03hQqgyekGfhmZG8RvInFaCK7KkMA2mdQJnmD5jmOVuoxU5ivV0hVp6tIBJBET0gnVPPbbHLOI8UNJBZlXxaS0eIzBN/MGZAOFlpDQVsLz/DqDmHSmJPxMot7kEj1xv8AqXQ6Uvnjn1TOZrOVStFWdjvpsAOpNgB64J/UfPf+D/qjA5V2GWP6YbRydPMhUNMqyDxtTNyAxgSABqknxbEARMHBPEeDDKKK9N6zTdqKmxAM3aNWmYkDrbpg8cHpKx0d6qHSaZBKEsBuSRJHWIsYtbBdCnXA1mqKioDqpxcgmTBJ8R6THmcc0YO+9fQ0p6p9k1UzpevTo5pWy/8AZlwXKkmApBIhDM3PKdjhXkaYo1AHJ0ssAmw1DkCJlSOfnih4zwDKVFkJUWpV8QdnLXm1tTACd+cemEWTo6deWrI0B7OtyhIB30kQd7b4thlG2kQzJuNhzZMssFKbfZEneb3BtvvBsBthTUoaX1JR0CLrOvrt9+GLcEddiYvpOojl8hyt/vgM8LzZgjV/mFvwHPHS5xTuznjBtUfq2XUrKjSh+qx3POANjhfmaBU2PiaDpUffI/n5YYUctpb9pVpajaFPeP8A4VFvx9MbZpGRSEQ0U/tHA1N7Fgfn/lxKWaK0Vhid76GXYvguXLCo1RjXv4AQoW3PmT7+2LnK2Rl0hkkifqi5kXBuCPbyxyrgdOm7MrktJUs1w8TcCfCdU87CPQF7Rp1TRqmjXIRUap3bBbhC0QZB1BUBlQRMYlK29nRGKReUshI1Mx8gzSRPqZGCGXTs0Tf/AIviIyvG+IUgQ6B4CgjQS43+La5AnnjWj2hzB2pOxbkrgR81J9pwnvQ9FQtRtVnYkjYu3LoCSs+2CVedwJ6bH8uR5Yl04mSPGH84Vy0i/wBUQL41XiyAzpqzsGNNtQ+VMG/njKTNQ3qqBcrYSSSvlPTe3XGNcMD4SjRfbULCTF7fz0OAqnFgDpNKoSREMpE/5gMAvxSuDCURpXzWRuLQYgT1nGs1MPyOVBZqgoAOnJtQBDWsdRE7jz9icZ8SpCSUqaBMDw6wLSJHhO373XAOXztdwQyCnElmDkEj2FvW+CeLUysmoXA3TVAlTfXIsenW3zeOhGZUK1QSy1qZYC3han8vESPv98bUc4xUalCt9YhiTzneJF+mPrLltKChU72vYPQBUVJiSwWdh0PrOP1RWpsAV7tnnT3sbi5gzGoR/scVehaZ5WoZHXljHiLA0nHMC9/fBGZzjsPH3TxZWAYECNm21N6ADeBjP+kx3RotQpgQf2pJEzNrUmiBHPkdsDtA6IOvRCkk8xvG+20xbHrJUluQzKZOx329utt8ZVag+0J6W+4CbWwXlqxJClbn1E4i7OlUx3wpKjAHvH6QZ326TJ2FsXXZns45Ieq73BGkzIM7n5WHQ7Yy4F2TqIne1qZGxRZOqb3IFwBMxINsUFLKTpq1TUuLKpKxvckXJ6DbD44Ptk8k10g9OGU0JISbze8fz/HGktB3jpjDu9Ig139dIP8AG/rjGlndE3aoD5AX9STi5EIp58ofgPtj7xXIZbN01FaktQK0gGRfnsRY8xscfcvn7Hw/MGcfKeYZjOlSB+9EfjjGPfDuBZOl/VUKNOTJGgb7TgL9XG6n7/ywwq5lJEkA7C//AB+GMdR6j7sZpMybQir8JpOQzKCwEKSASPnttywu/V2mAUAOkkkjrNjJ3I8sVBTpjH6OZ3xFxTHTJ2vwBG0iWGkWjly5jpbCSr2NqCq7pWGl1AIgrsANxPTF6KB2OMKyAb4VY0ndB5aoh04dUQMqZjUVmVqQdhJvE7X54R1acRVenldDCUZ6kBgdjGkSfLHUKlFZDMouIkDf8x5HC0cBQzoCgie7sDAN9IkalE8pI6dMZwW2a77OdNmmayIzHpl6XdAT1qPsvnHvhbxXNPRqd3WphHAsqvraI3LlpPXwkesYoM3ks5RdqdKnIJZjqfQdU8mXcMIIJ2Oq6mZYcf4lQo0FetlNWsEHW4cyR4gGjfzkThUukF0ujn2Vp6vHIGk3DBT9pjsQxEQL3km9hhiEZxBYkaZGowPDYR5jkZImZ54T5DNAVWeopF5UgbX+GIggrIuOQkHDdakFmp6hTKkAr4TeCRPilZPwkzEXxSSDHZS5Ck3i2aVBkPJ8ryZ6wcMqGTYlIRzv4dLSf7pAj5YneH96oIU+EgEgwR5+a+2HNEsI8NOAvwwSD6NfEVxspKxmuR1qpZCysw+MFfOxi9hj21MFaq050EAEgkQLyA4kgGY9gMBrXkIpUAxJBk+RuBgqnJA3AJ2ENt5nbDWr0TpmlPJLTIVUCgCYG3vIBOPtWTGru1581jpIM79SfbGFdzJYGxtYkeuwv+GA6ufAbSrkE3AUyYO262B39t8ZmSCeKGrQVKqUy4DXPxSNrDcsGMCAdwT0x6zvExWdVCkUgo2CgTz5kaiRsJ2O+2FWcpDWHDOp0w2hiDG0+GJBMSYnztGDOF0UpCFRSg5XAv7g/LD1aEsMzNRAyoV72nEl9XinaAtgDFpsLeeM6/ckeEup5TBA+RJ8oxpQydSrLKoC+8D3kn8cLq9NgYt6g4eqVA7M81XVdg7z9kKI+bC3vOGnZPKU807CsCUCgFCYncAGDsLj388TzhwbDUJuBYx5SD6Y1bjxpzoyiqwFm79wfPURTBIkDw2GNdCybJvtpkVy+cqJTGmmfFTFxAPIeQIIxZ/o0yiil9LNIValOoUCyBpsCGIMktMgGwtzNxz/ALUVsxWean7RlsNGoqBP1ZJY+5xYfonz9WhSbMuv/Zu97knmradcx9mG388Nx9h5Oi3rfpIoKxStRqq3rb5YKXt9knQA1AhAAhgR05xg7i65aooYaWLCZAnl7YU0OyuTaS9PUZ9B6QD/ADOD+wtro/Vu1mXbaordAraj7Ksk/LC7Mdo6lxTy1dyf3Qv/AJ2Uj5Yr+HZCjSAFOmiL5KBgxnG2hiOoWB8zbB2G0cufjmdYwctVpjqwke+m334a0Kdep/WVYHTQw++Til4/2mpZddnJ/dUG3pMm/IThB+uKgFu6eNyr0HX3BCj78KNTqw7K8KNO6aHf952v8x/HG857+xo/6n/9YU5Xt9kGPiOg+sfjAwX+u+V/c/1B+eCKUa49k2wEhiJM9caGoOWFCbEg4FdOuPzVNhjGs0XJwLNR8UEWIkdMC1873ZNsevpXi33wLnnB5gnAk6CRnb/i+YNai+WYqe7ZTHPxCLdcSCZqq1bXmAKhAK3BY3tbUT4rDlHlik7WEppEC+rlMDw7H3OJJazoZRnU+TQPyxo7QXo+5ynTQnVTOqTp0z/Dw28gMZcNz5pmxPO0yDIi6mxxjma1VjJZief88/fHjhWUrVand0qb1GMWUE/M8h5m2G46MnTLXK8ROnRBB0i1lAnmCCSPaZw1p5hSpM8ovP4nw/MYX1OBPlKZeqlMpAD6b6WJgTIkzMeHnG/MYZuifDBA1WgxtHqw9xjmlFpl+SZQ/SUUEqPqgC+mZ6E/szj1Xz6KsA7CIKHf+9/EKB54l8zxSlTOpQVI30+GRy5sJ85Bwvz/AB4VAUUKNUQCoLMTaxRRG++/nhlFv0K2hzm+0EWpSGW0hh7xN9XKSD64BqcYzaujUxqFtYOi4t4Zk2IiZuCMTlN3ZiEVlBsZmT1ubi+4w54dl3XcEjpqj/0nFFFITl9FrX4jTqKKoQUmAvTBDEx0CA3PQTg3grZZ/wCvWoFYAgyygE3hohhE7/D1IxMZWZ6eX8jDNKsc8FGbsu85RC0vA8U1VYhlgA7GWgEGeXmb4nc/xrJFjTOYoo0eFi9w07GLQfeJthVlCsliIk9PfHjO5ZKxAdVYDbUAfxwGrVMRr6GWb4S9G7gQZggyLcvI84PlgQvSLBagqMDN6dMuRzuAQY9JwJSy1OlZFReQiFn0jfBTp4dUGJ3j+P8AHBXRgvOdnkVA6o76jIQ0/kWki37tz5Rg7s9RoZXL18vX10vpBGjvBpUNHhI1HUDIAJIiwviYq5nw6dVVBy7qo6H/AOmooj1wVw7juWp0jQrojAEPrqpqJMi5fUzM3O6jbBxp2ZJJb2aZPtaBCPSDOhKjSTytcTvy6YoMpxyq4hcs69Cw/hy+WIuucpW/aU5oZl5KdzWB1zca1XU1Mxcgra8xhJl+P16dRkqZmsQrEA6mhoPrafXD7XYqVna8rWrEHUp6gRYe+N2R6wKPKr1Vyv4XPzjyxDcIz4qgftmEiw7wt94Jw+4W70nh2LIbSWLAHrfl/wA4JqGuX4TRpHwoJNixuT6k3+/HipQi2kFZ5D+f5GGCxABOoxc/7Y+1yI2AjacKxosj852MpVGJZF9Y5YF/9nuW+z+P54tGzSAeJ1Xn8QH3EzGMP6UpfbPyb8sCkZ2hY2etj5VzmJgsZFzthlSPhH89cT5DUM1zk2Jxjms5uMKuvp+eMMyx68hjN6MaZviBQeLb+fuwoftCBZfET1wPmWJQ/wCL8Tifyux9DgBSQ2+kVHOtpYj4SQDHlERvz3wbkMojOjZuSu0qvynSpt7fLGOX5e2Cq+CCStGPGeD5fvCcuwKR9cGfQSoMdMEcF4tWywK0VpkNBIZdo5Agjrz+7GPLGtAXOCtdA46CON5+tmqZpVFVUYiVQRMEMPESxEEDYjbE7R7LrJ1KfPxN+eKxBbGKm+C2zEvmezVNDamY8yWx7TgVKwgL1sY9SYsMOs656nb88eeHCx9MB2EAo5SmpJkPO8aj58gSRg1aSyCEP+WPnMYJHxYy1GTc8sA12FU8lC6ogH0P4Yyi+0jzGCm2PpjzwM+Fjz64dIWzA3sRc7Y1cRa56SZxvmB419D+GBah2wGFGLEKQCTJ2Alvw/HHx1vIg4MpII2GFvEv6ufP8sZGB6+qDsLdCY+62JzPU3Yn+fwxV5dAVEgG4/8ANGL/ALPUwqjSAviIsItq29MaT47GjHkcb4FkM6G77L5epVsV1aGYRIkBhsbAeWDshRo5qtToaKoeoyiymVOxOxEASSTFrnHTOylQjilRASFIeVBsbDlth9lsqiV8w6IqsXILKoBIMEiReJvGKJWkxJx4ujln6SOz1DLIj5ek1Ih4LA+EggkCSZL2t5TiVy3aaogANaqpB2UiPxP4Y6X+mhQcnSkD+vH/AONvzPzxw2soGwwWhUXuW/SBmvgRi52kDxfM2xUcHpZjMoXr1XpsWhQp1MQNySbC8jwgRBuZtzbs58f+E47F2eP7On/8qmfc6pPqeeNBW6BklS0LHzQos1KhQcuI1O0y3nqO/wA8fvp+d/sm/wBQ4I7WVmSmrIxViTJUkE3fmPQfLED/AE1mP+8Vv9RvzwJQ32NDJa6P/9k="/>
          <p:cNvSpPr>
            <a:spLocks noChangeAspect="1" noChangeArrowheads="1"/>
          </p:cNvSpPr>
          <p:nvPr/>
        </p:nvSpPr>
        <p:spPr bwMode="auto">
          <a:xfrm>
            <a:off x="155575" y="-1790700"/>
            <a:ext cx="4610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2" name="Picture 2" descr="Image result for images of logo of suwon city of South Korea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91400" y="1"/>
            <a:ext cx="1752600" cy="1295399"/>
          </a:xfrm>
          <a:prstGeom prst="rect">
            <a:avLst/>
          </a:prstGeom>
          <a:noFill/>
        </p:spPr>
      </p:pic>
      <p:sp>
        <p:nvSpPr>
          <p:cNvPr id="68" name="Rectangle 67"/>
          <p:cNvSpPr/>
          <p:nvPr/>
        </p:nvSpPr>
        <p:spPr>
          <a:xfrm>
            <a:off x="0" y="1371600"/>
            <a:ext cx="2460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Project History-2</a:t>
            </a:r>
            <a:endParaRPr 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ectangle 5"/>
          <p:cNvSpPr>
            <a:spLocks noChangeArrowheads="1"/>
          </p:cNvSpPr>
          <p:nvPr/>
        </p:nvSpPr>
        <p:spPr bwMode="auto">
          <a:xfrm>
            <a:off x="2133600" y="59436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  <a:defRPr/>
            </a:pP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World  Toilet Leader’s Forum Nov.25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– 26</a:t>
            </a:r>
            <a:r>
              <a:rPr lang="en-US" sz="2000" b="1" i="1" baseline="30000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2000" b="1" i="1" dirty="0" smtClean="0">
                <a:solidFill>
                  <a:srgbClr val="000099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2020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28600" y="1828800"/>
            <a:ext cx="84582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 serve these people, there were only 65 public toilets, which are mostly unusable with irregular  &amp; improper O&amp;M and management.</a:t>
            </a:r>
            <a:b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AU" sz="1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AU" sz="1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Those are not properly gender sensitive; therefore Women cannot safely use these toilets. </a:t>
            </a:r>
            <a:b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AU" sz="1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AU" sz="1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A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Inadequate accesses to public toilets lead people in open defecation that caused  in environmental pollution &amp; public health hazards.</a:t>
            </a:r>
            <a:endParaRPr lang="en-US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0" name="Picture 14" descr="DNCC mayoral polls tomorrow | The Asian Age Online, Banglades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01547" y="1"/>
            <a:ext cx="1311966" cy="1371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1849</TotalTime>
  <Words>1500</Words>
  <Application>Microsoft Office PowerPoint</Application>
  <PresentationFormat>On-screen Show (4:3)</PresentationFormat>
  <Paragraphs>200</Paragraphs>
  <Slides>30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Welcome </vt:lpstr>
      <vt:lpstr>Contents  </vt:lpstr>
      <vt:lpstr>Introduction to SPACE  </vt:lpstr>
      <vt:lpstr>Slide 4</vt:lpstr>
      <vt:lpstr>Slide 5</vt:lpstr>
      <vt:lpstr>History of the Project </vt:lpstr>
      <vt:lpstr>Slide 7</vt:lpstr>
      <vt:lpstr>Project History-1</vt:lpstr>
      <vt:lpstr>Slide 9</vt:lpstr>
      <vt:lpstr>Slide 10</vt:lpstr>
      <vt:lpstr>Slide 11</vt:lpstr>
      <vt:lpstr>Slide 12</vt:lpstr>
      <vt:lpstr>Location of WTA-SPACE Toilets</vt:lpstr>
      <vt:lpstr>Slide 14</vt:lpstr>
      <vt:lpstr>Slide 15</vt:lpstr>
      <vt:lpstr>Slide 16</vt:lpstr>
      <vt:lpstr>Slide 17</vt:lpstr>
      <vt:lpstr>Slide 18</vt:lpstr>
      <vt:lpstr>Facilities &amp; tariffs </vt:lpstr>
      <vt:lpstr>Slide 20</vt:lpstr>
      <vt:lpstr>Slide 21</vt:lpstr>
      <vt:lpstr>Facilities &amp; tariffs </vt:lpstr>
      <vt:lpstr>Slide 23</vt:lpstr>
      <vt:lpstr>Slide 24</vt:lpstr>
      <vt:lpstr>Facilities &amp; tariffs </vt:lpstr>
      <vt:lpstr>Slide 26</vt:lpstr>
      <vt:lpstr>Users &amp; cost management </vt:lpstr>
      <vt:lpstr>Major learning </vt:lpstr>
      <vt:lpstr>Acknowledgements </vt:lpstr>
      <vt:lpstr>Slide 30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</dc:title>
  <dc:creator>acer</dc:creator>
  <cp:lastModifiedBy>Azahar  Pramanik</cp:lastModifiedBy>
  <cp:revision>237</cp:revision>
  <dcterms:created xsi:type="dcterms:W3CDTF">2006-08-16T00:00:00Z</dcterms:created>
  <dcterms:modified xsi:type="dcterms:W3CDTF">2020-11-24T12:06:38Z</dcterms:modified>
</cp:coreProperties>
</file>